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821" r:id="rId2"/>
    <p:sldId id="779" r:id="rId3"/>
    <p:sldId id="773" r:id="rId4"/>
    <p:sldId id="774" r:id="rId5"/>
    <p:sldId id="816" r:id="rId6"/>
    <p:sldId id="733" r:id="rId7"/>
    <p:sldId id="734" r:id="rId8"/>
    <p:sldId id="735" r:id="rId9"/>
    <p:sldId id="736" r:id="rId10"/>
    <p:sldId id="683" r:id="rId11"/>
    <p:sldId id="705" r:id="rId12"/>
    <p:sldId id="791" r:id="rId13"/>
    <p:sldId id="792" r:id="rId14"/>
    <p:sldId id="793" r:id="rId15"/>
    <p:sldId id="794" r:id="rId16"/>
    <p:sldId id="709" r:id="rId17"/>
    <p:sldId id="758" r:id="rId18"/>
    <p:sldId id="802" r:id="rId19"/>
    <p:sldId id="738" r:id="rId20"/>
    <p:sldId id="690" r:id="rId21"/>
    <p:sldId id="622" r:id="rId22"/>
    <p:sldId id="778" r:id="rId23"/>
    <p:sldId id="777" r:id="rId24"/>
    <p:sldId id="716" r:id="rId25"/>
    <p:sldId id="788" r:id="rId26"/>
    <p:sldId id="789" r:id="rId27"/>
    <p:sldId id="790" r:id="rId28"/>
    <p:sldId id="718" r:id="rId29"/>
    <p:sldId id="717" r:id="rId30"/>
    <p:sldId id="786" r:id="rId31"/>
    <p:sldId id="787" r:id="rId32"/>
    <p:sldId id="741" r:id="rId33"/>
    <p:sldId id="795" r:id="rId34"/>
    <p:sldId id="713" r:id="rId35"/>
    <p:sldId id="712" r:id="rId36"/>
    <p:sldId id="804" r:id="rId37"/>
    <p:sldId id="805" r:id="rId38"/>
    <p:sldId id="801" r:id="rId39"/>
    <p:sldId id="796" r:id="rId40"/>
    <p:sldId id="724" r:id="rId41"/>
    <p:sldId id="725" r:id="rId42"/>
    <p:sldId id="759" r:id="rId43"/>
    <p:sldId id="760" r:id="rId44"/>
    <p:sldId id="798" r:id="rId45"/>
    <p:sldId id="799" r:id="rId46"/>
    <p:sldId id="800" r:id="rId47"/>
    <p:sldId id="765" r:id="rId48"/>
    <p:sldId id="806" r:id="rId49"/>
    <p:sldId id="817" r:id="rId50"/>
    <p:sldId id="818" r:id="rId51"/>
    <p:sldId id="810" r:id="rId52"/>
    <p:sldId id="811" r:id="rId53"/>
    <p:sldId id="812" r:id="rId54"/>
    <p:sldId id="813" r:id="rId55"/>
    <p:sldId id="819" r:id="rId56"/>
    <p:sldId id="742" r:id="rId57"/>
    <p:sldId id="744" r:id="rId58"/>
    <p:sldId id="820" r:id="rId59"/>
    <p:sldId id="461" r:id="rId60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77" autoAdjust="0"/>
    <p:restoredTop sz="75202" autoAdjust="0"/>
  </p:normalViewPr>
  <p:slideViewPr>
    <p:cSldViewPr>
      <p:cViewPr varScale="1">
        <p:scale>
          <a:sx n="78" d="100"/>
          <a:sy n="78" d="100"/>
        </p:scale>
        <p:origin x="54" y="12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6924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634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18</a:t>
            </a:fld>
            <a:endParaRPr lang="en-GB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381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25</a:t>
            </a:fld>
            <a:endParaRPr lang="en-GB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926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26</a:t>
            </a:fld>
            <a:endParaRPr lang="en-GB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869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27</a:t>
            </a:fld>
            <a:endParaRPr lang="en-GB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320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>
                <a:solidFill>
                  <a:schemeClr val="bg2"/>
                </a:solidFill>
                <a:latin typeface="Gill Sans"/>
                <a:cs typeface="Gill Sans"/>
              </a:rPr>
              <a:t>Part 8: Analyzing Graphs, Redux (2/2)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431/631 451/651 (Winter 2019)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Adam Roegiest</a:t>
            </a:r>
          </a:p>
          <a:p>
            <a:pPr algn="ctr" eaLnBrk="1" hangingPunct="1"/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Kira Systems</a:t>
            </a: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>
                <a:solidFill>
                  <a:schemeClr val="bg2"/>
                </a:solidFill>
                <a:latin typeface="Gill Sans"/>
                <a:cs typeface="Gill Sans"/>
              </a:rPr>
              <a:t>November 20, </a:t>
            </a: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2018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12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These slides are available at http://roegiest.com/bigdata-2019w/</a:t>
            </a: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6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52400"/>
            <a:ext cx="9144000" cy="37702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3900" dirty="0">
                <a:solidFill>
                  <a:srgbClr val="000000"/>
                </a:solidFill>
                <a:latin typeface="Gill Sans"/>
                <a:cs typeface="Gill Sans"/>
              </a:rPr>
              <a:t>WTF</a:t>
            </a:r>
            <a:endParaRPr lang="en-US" sz="239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20040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000000"/>
                </a:solidFill>
                <a:latin typeface="Gill Sans"/>
                <a:cs typeface="Gill Sans"/>
              </a:rPr>
              <a:t>(who to follow)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20040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000000"/>
                </a:solidFill>
                <a:latin typeface="Gill Sans"/>
                <a:cs typeface="Gill Sans"/>
              </a:rPr>
              <a:t>(whom to follow)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4572000"/>
            <a:ext cx="3295650" cy="15819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4572000"/>
            <a:ext cx="3276600" cy="157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1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3" grpId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4339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~20 billion edges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143000"/>
            <a:ext cx="9144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(Second half of 2012)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76200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  <a:latin typeface="Gill Sans"/>
                <a:cs typeface="Gill Sans"/>
              </a:rPr>
              <a:t>#numbers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6197024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Myers, Sharma, Gupta, Lin. Information Network or Social Network? </a:t>
            </a:r>
            <a:b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The Structure of the Twitter Follow Graph. WWW 2014.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~175 million active users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28149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42% edges bidirectional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31959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err="1">
                <a:solidFill>
                  <a:srgbClr val="000000"/>
                </a:solidFill>
                <a:latin typeface="Gill Sans"/>
                <a:cs typeface="Gill Sans"/>
              </a:rPr>
              <a:t>Avg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 shortest path length: 4.05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35769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40% as many </a:t>
            </a:r>
            <a:r>
              <a:rPr lang="en-US" sz="2400" b="0" dirty="0" err="1">
                <a:solidFill>
                  <a:srgbClr val="000000"/>
                </a:solidFill>
                <a:latin typeface="Gill Sans"/>
                <a:cs typeface="Gill Sans"/>
              </a:rPr>
              <a:t>unfollows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 as follows daily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39579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WTF responsible for ~1/8 of the edges</a:t>
            </a:r>
          </a:p>
        </p:txBody>
      </p:sp>
    </p:spTree>
    <p:extLst>
      <p:ext uri="{BB962C8B-B14F-4D97-AF65-F5344CB8AC3E}">
        <p14:creationId xmlns:p14="http://schemas.microsoft.com/office/powerpoint/2010/main" val="222730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542038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000000"/>
                </a:solidFill>
                <a:latin typeface="Gill Sans"/>
                <a:cs typeface="Gill Sans"/>
              </a:rPr>
              <a:t>Graph-based recommendation systems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87758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000000"/>
                </a:solidFill>
                <a:latin typeface="Gill Sans"/>
                <a:cs typeface="Gill Sans"/>
              </a:rPr>
              <a:t>Why? Increase engagement!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709172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1408739"/>
            <a:ext cx="660400" cy="660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85" y="3062485"/>
            <a:ext cx="660400" cy="660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589" y="4235232"/>
            <a:ext cx="660400" cy="660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601" y="4263146"/>
            <a:ext cx="660400" cy="660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848661"/>
            <a:ext cx="4267200" cy="1204686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 bwMode="auto">
          <a:xfrm flipV="1">
            <a:off x="1729602" y="2160918"/>
            <a:ext cx="608399" cy="76289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 bwMode="auto">
          <a:xfrm>
            <a:off x="2844970" y="1734878"/>
            <a:ext cx="1574630" cy="33426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>
            <a:off x="1752600" y="3133594"/>
            <a:ext cx="1447800" cy="25909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 bwMode="auto">
          <a:xfrm>
            <a:off x="1752600" y="3418370"/>
            <a:ext cx="1447800" cy="95744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 bwMode="auto">
          <a:xfrm>
            <a:off x="1752600" y="3722885"/>
            <a:ext cx="216501" cy="41801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 bwMode="auto">
          <a:xfrm flipV="1">
            <a:off x="1752600" y="2458261"/>
            <a:ext cx="2667000" cy="55368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 flipV="1">
            <a:off x="4049967" y="3145148"/>
            <a:ext cx="392631" cy="27889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 bwMode="auto">
          <a:xfrm flipV="1">
            <a:off x="4114800" y="3263139"/>
            <a:ext cx="609600" cy="130229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107345" y="2216534"/>
            <a:ext cx="109211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follow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00600" y="4058461"/>
            <a:ext cx="29844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“structural” property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00600" y="4491335"/>
            <a:ext cx="4038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Twitter “verbs” = interactions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086227" y="1454519"/>
            <a:ext cx="109211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tweet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395366" y="2305861"/>
            <a:ext cx="109211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retweet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810170" y="3336061"/>
            <a:ext cx="109211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>
                <a:solidFill>
                  <a:srgbClr val="000000"/>
                </a:solidFill>
                <a:latin typeface="Gill Sans"/>
                <a:cs typeface="Gill Sans"/>
              </a:rPr>
              <a:t>like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Graphs are core to Twitter</a:t>
            </a:r>
          </a:p>
        </p:txBody>
      </p:sp>
    </p:spTree>
    <p:extLst>
      <p:ext uri="{BB962C8B-B14F-4D97-AF65-F5344CB8AC3E}">
        <p14:creationId xmlns:p14="http://schemas.microsoft.com/office/powerpoint/2010/main" val="8723804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601" y="3962400"/>
            <a:ext cx="388619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0" dirty="0">
                <a:latin typeface="Gill Sans"/>
                <a:cs typeface="Gill Sans"/>
              </a:rPr>
              <a:t>The Journey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4680228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FFFF"/>
                </a:solidFill>
                <a:latin typeface="Gill Sans"/>
                <a:cs typeface="Gill Sans"/>
              </a:rPr>
              <a:t>From the static follower graph for account recommendations</a:t>
            </a:r>
            <a:r>
              <a:rPr lang="is-IS" sz="2400" b="0" dirty="0">
                <a:solidFill>
                  <a:srgbClr val="FFFFFF"/>
                </a:solidFill>
                <a:latin typeface="Gill Sans"/>
                <a:cs typeface="Gill Sans"/>
              </a:rPr>
              <a:t>…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50247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s-IS" sz="2400" b="0" dirty="0">
                <a:solidFill>
                  <a:srgbClr val="FFFFFF"/>
                </a:solidFill>
                <a:latin typeface="Gill Sans"/>
                <a:cs typeface="Gill Sans"/>
              </a:rPr>
              <a:t>… to the real-time interaction graph for content recommendations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15000" y="6096000"/>
            <a:ext cx="2743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s-IS" sz="2400" b="0" dirty="0">
                <a:solidFill>
                  <a:srgbClr val="FFFFFF"/>
                </a:solidFill>
                <a:latin typeface="Gill Sans"/>
                <a:cs typeface="Gill Sans"/>
              </a:rPr>
              <a:t>In Four Acts...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6611938"/>
            <a:ext cx="4495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err="1"/>
              <a:t>flickr</a:t>
            </a:r>
            <a:r>
              <a:rPr lang="en-US" sz="1000" b="0" dirty="0"/>
              <a:t> (https://</a:t>
            </a:r>
            <a:r>
              <a:rPr lang="en-US" sz="1000" b="0" dirty="0" err="1"/>
              <a:t>www.flickr.com</a:t>
            </a:r>
            <a:r>
              <a:rPr lang="en-US" sz="1000" b="0" dirty="0"/>
              <a:t>/photos/39414578@N03/16042029002)</a:t>
            </a:r>
          </a:p>
        </p:txBody>
      </p:sp>
    </p:spTree>
    <p:extLst>
      <p:ext uri="{BB962C8B-B14F-4D97-AF65-F5344CB8AC3E}">
        <p14:creationId xmlns:p14="http://schemas.microsoft.com/office/powerpoint/2010/main" val="15176563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859339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FFFFFF"/>
                </a:solidFill>
                <a:latin typeface="Gill Sans"/>
                <a:cs typeface="Gill Sans"/>
              </a:rPr>
              <a:t>Act 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6927" y="220980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Gill Sans"/>
                <a:cs typeface="Gill Sans"/>
              </a:rPr>
              <a:t>WTF and </a:t>
            </a:r>
            <a:r>
              <a:rPr lang="en-US" sz="3600" dirty="0" err="1">
                <a:solidFill>
                  <a:srgbClr val="FFFFFF"/>
                </a:solidFill>
                <a:latin typeface="Gill Sans"/>
                <a:cs typeface="Gill Sans"/>
              </a:rPr>
              <a:t>Cassovary</a:t>
            </a:r>
            <a:endParaRPr lang="en-US" sz="36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181290"/>
            <a:ext cx="9144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rgbClr val="FFFFFF"/>
                </a:solidFill>
                <a:latin typeface="Gill Sans"/>
                <a:cs typeface="Gill Sans"/>
              </a:rPr>
              <a:t>(circa 2010)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" y="162580"/>
            <a:ext cx="44196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0" dirty="0">
                <a:latin typeface="Gill Sans"/>
                <a:cs typeface="Gill Sans"/>
              </a:rPr>
              <a:t>In the beginning</a:t>
            </a:r>
            <a:r>
              <a:rPr lang="is-IS" sz="2800" b="0" dirty="0">
                <a:latin typeface="Gill Sans"/>
                <a:cs typeface="Gill Sans"/>
              </a:rPr>
              <a:t>… the void</a:t>
            </a:r>
            <a:endParaRPr lang="en-US" sz="28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866628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rea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3991" y="0"/>
            <a:ext cx="14728591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59339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Act 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6927" y="220980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Gill Sans"/>
                <a:cs typeface="Gill Sans"/>
              </a:rPr>
              <a:t>WTF and </a:t>
            </a:r>
            <a:r>
              <a:rPr lang="en-US" sz="3600" dirty="0" err="1">
                <a:solidFill>
                  <a:schemeClr val="bg1"/>
                </a:solidFill>
                <a:latin typeface="Gill Sans"/>
                <a:cs typeface="Gill Sans"/>
              </a:rPr>
              <a:t>Cassovary</a:t>
            </a:r>
            <a:endParaRPr lang="en-US" sz="36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181290"/>
            <a:ext cx="9144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(circa 2010)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200" y="162580"/>
            <a:ext cx="44196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In the beginning</a:t>
            </a:r>
            <a:r>
              <a:rPr lang="is-IS" sz="2800" b="0" dirty="0">
                <a:solidFill>
                  <a:schemeClr val="bg1"/>
                </a:solidFill>
                <a:latin typeface="Gill Sans"/>
                <a:cs typeface="Gill Sans"/>
              </a:rPr>
              <a:t>… the void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200" y="609600"/>
            <a:ext cx="6019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Goal: build a recommendation service quickly</a:t>
            </a:r>
          </a:p>
        </p:txBody>
      </p:sp>
    </p:spTree>
    <p:extLst>
      <p:ext uri="{BB962C8B-B14F-4D97-AF65-F5344CB8AC3E}">
        <p14:creationId xmlns:p14="http://schemas.microsoft.com/office/powerpoint/2010/main" val="1738764238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439180"/>
            <a:ext cx="91440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0" dirty="0" err="1">
                <a:solidFill>
                  <a:schemeClr val="bg1"/>
                </a:solidFill>
                <a:latin typeface="Gill Sans"/>
                <a:cs typeface="Gill Sans"/>
              </a:rPr>
              <a:t>flockDB</a:t>
            </a:r>
            <a:endParaRPr lang="en-US" sz="4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404878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(graph database)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88698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Simple graph operations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2533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Set intersection operations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"/>
            <a:ext cx="9144000" cy="334782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595378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Not appropriate for graph algorithms!</a:t>
            </a:r>
          </a:p>
        </p:txBody>
      </p:sp>
    </p:spTree>
    <p:extLst>
      <p:ext uri="{BB962C8B-B14F-4D97-AF65-F5344CB8AC3E}">
        <p14:creationId xmlns:p14="http://schemas.microsoft.com/office/powerpoint/2010/main" val="123837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954688"/>
            <a:ext cx="4680198" cy="5065112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 bwMode="auto">
          <a:xfrm rot="1700661">
            <a:off x="1527603" y="1846041"/>
            <a:ext cx="1384540" cy="685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715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7432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Okay, let’s use MapReduce!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3352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But MapReduce sucks for graphs!</a:t>
            </a:r>
          </a:p>
        </p:txBody>
      </p:sp>
    </p:spTree>
    <p:extLst>
      <p:ext uri="{BB962C8B-B14F-4D97-AF65-F5344CB8AC3E}">
        <p14:creationId xmlns:p14="http://schemas.microsoft.com/office/powerpoint/2010/main" val="2130875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4600" y="1560017"/>
            <a:ext cx="4724400" cy="41549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HaLoop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(VLDB 2010)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pPr marL="0" indent="0">
              <a:buNone/>
            </a:pP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Twister </a:t>
            </a: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(MapReduce Workshop 2010)</a:t>
            </a:r>
          </a:p>
          <a:p>
            <a:pPr marL="0" indent="0">
              <a:buNone/>
            </a:pP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Pregel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Giraph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(SIGMOD 2010)</a:t>
            </a:r>
          </a:p>
          <a:p>
            <a:pPr marL="0" indent="0">
              <a:buNone/>
            </a:pP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Graphlab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(UAI 2010)</a:t>
            </a:r>
          </a:p>
          <a:p>
            <a:pPr marL="0" indent="0">
              <a:buNone/>
            </a:pP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PrIter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</a:t>
            </a:r>
            <a:r>
              <a:rPr lang="en-US" sz="1400" b="0" dirty="0" err="1">
                <a:solidFill>
                  <a:schemeClr val="bg1"/>
                </a:solidFill>
                <a:latin typeface="Gill Sans"/>
                <a:cs typeface="Gill Sans"/>
              </a:rPr>
              <a:t>SoCC</a:t>
            </a: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 2011)</a:t>
            </a:r>
          </a:p>
          <a:p>
            <a:pPr marL="0" indent="0">
              <a:buNone/>
            </a:pP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Datalog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on 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Hyracks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(Tech report, 2012)</a:t>
            </a:r>
          </a:p>
          <a:p>
            <a:pPr marL="0" indent="0">
              <a:buNone/>
            </a:pP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Spark/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GraphX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(NSDI 2012, </a:t>
            </a:r>
            <a:r>
              <a:rPr lang="en-US" sz="1400" b="0" dirty="0" err="1">
                <a:solidFill>
                  <a:schemeClr val="bg1"/>
                </a:solidFill>
                <a:latin typeface="Gill Sans"/>
                <a:cs typeface="Gill Sans"/>
              </a:rPr>
              <a:t>arXiv</a:t>
            </a: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 2014)</a:t>
            </a:r>
          </a:p>
          <a:p>
            <a:pPr marL="0" indent="0">
              <a:buNone/>
            </a:pP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PowerGraph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(OSDI 2012)</a:t>
            </a:r>
          </a:p>
          <a:p>
            <a:pPr marL="0" indent="0">
              <a:buNone/>
            </a:pP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GRACE </a:t>
            </a: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(CIDR 2013)</a:t>
            </a:r>
          </a:p>
          <a:p>
            <a:pPr marL="0" indent="0">
              <a:buNone/>
            </a:pP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Mizan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</a:t>
            </a:r>
            <a:r>
              <a:rPr lang="en-US" sz="1400" b="0" dirty="0" err="1">
                <a:solidFill>
                  <a:schemeClr val="bg1"/>
                </a:solidFill>
                <a:latin typeface="Gill Sans"/>
                <a:cs typeface="Gill Sans"/>
              </a:rPr>
              <a:t>EuroSys</a:t>
            </a: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 2013)</a:t>
            </a:r>
          </a:p>
          <a:p>
            <a:pPr marL="0" indent="0">
              <a:buNone/>
            </a:pP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 about</a:t>
            </a:r>
            <a:r>
              <a:rPr lang="mr-IN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4171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28600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>
                <a:solidFill>
                  <a:schemeClr val="bg1"/>
                </a:solidFill>
                <a:latin typeface="Gill Sans"/>
                <a:cs typeface="Gill Sans"/>
              </a:rPr>
              <a:t>Theme for Today: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008531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How things work in the real world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3317796"/>
            <a:ext cx="9144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(forget everything you’ve been told…)</a:t>
            </a:r>
          </a:p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(these are the mostly true events of Jimmy Lin’s Twitter tenure) </a:t>
            </a:r>
          </a:p>
        </p:txBody>
      </p:sp>
    </p:spTree>
    <p:extLst>
      <p:ext uri="{BB962C8B-B14F-4D97-AF65-F5344CB8AC3E}">
        <p14:creationId xmlns:p14="http://schemas.microsoft.com/office/powerpoint/2010/main" val="36100116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173069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>
                <a:solidFill>
                  <a:schemeClr val="bg1"/>
                </a:solidFill>
                <a:latin typeface="Gill Sans"/>
                <a:cs typeface="Gill Sans"/>
              </a:rPr>
              <a:t>Let’s build our own system!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95400" y="4643735"/>
            <a:ext cx="4267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Keep entire graph in memory…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0" y="4643735"/>
            <a:ext cx="3048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on a single machine!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139625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Key design decision: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1578709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sucks for graph algorithms…</a:t>
            </a:r>
          </a:p>
        </p:txBody>
      </p:sp>
    </p:spTree>
    <p:extLst>
      <p:ext uri="{BB962C8B-B14F-4D97-AF65-F5344CB8AC3E}">
        <p14:creationId xmlns:p14="http://schemas.microsoft.com/office/powerpoint/2010/main" val="425869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280px-Pistachios_in_shell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0600" y="0"/>
            <a:ext cx="10303768" cy="6858000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3200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(Pistachio)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1148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Gill Sans"/>
                <a:cs typeface="Gill Sans"/>
              </a:rPr>
              <a:t>Right choice at the time!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20980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Gill Sans"/>
                <a:cs typeface="Gill Sans"/>
              </a:rPr>
              <a:t>Why?</a:t>
            </a:r>
            <a:endParaRPr lang="en-US" sz="2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691824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FFFF"/>
                </a:solidFill>
                <a:latin typeface="Gill Sans"/>
                <a:cs typeface="Gill Sans"/>
              </a:rPr>
              <a:t>Because we can!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0435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FFFF"/>
                </a:solidFill>
                <a:latin typeface="Gill Sans"/>
                <a:cs typeface="Gill Sans"/>
              </a:rPr>
              <a:t>Graph partitioning is hard… so don’t do it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4245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FFFF"/>
                </a:solidFill>
                <a:latin typeface="Gill Sans"/>
                <a:cs typeface="Gill Sans"/>
              </a:rPr>
              <a:t>Simple architecture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838200"/>
            <a:ext cx="91440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  <a:latin typeface="Gill Sans"/>
                <a:cs typeface="Gill Sans"/>
              </a:rPr>
              <a:t>Nuts!</a:t>
            </a:r>
            <a:endParaRPr lang="en-US" sz="4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antas.b747.roofs.arp.750pix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54451"/>
            <a:ext cx="9673401" cy="6912451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3200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(Heathrow)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runway argument</a:t>
            </a:r>
          </a:p>
        </p:txBody>
      </p:sp>
    </p:spTree>
    <p:extLst>
      <p:ext uri="{BB962C8B-B14F-4D97-AF65-F5344CB8AC3E}">
        <p14:creationId xmlns:p14="http://schemas.microsoft.com/office/powerpoint/2010/main" val="342846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573648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Suppose: 10×10</a:t>
            </a:r>
            <a:r>
              <a:rPr lang="en-US" sz="3200" b="0" baseline="30000" dirty="0">
                <a:solidFill>
                  <a:schemeClr val="bg1"/>
                </a:solidFill>
                <a:latin typeface="Gill Sans"/>
                <a:cs typeface="Gill Sans"/>
              </a:rPr>
              <a:t>9</a:t>
            </a:r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 edges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2057400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(</a:t>
            </a:r>
            <a:r>
              <a:rPr lang="en-US" sz="3200" b="0" dirty="0" err="1">
                <a:solidFill>
                  <a:schemeClr val="bg1"/>
                </a:solidFill>
                <a:latin typeface="Gill Sans"/>
                <a:cs typeface="Gill Sans"/>
              </a:rPr>
              <a:t>src</a:t>
            </a:r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3200" b="0" dirty="0" err="1">
                <a:solidFill>
                  <a:schemeClr val="bg1"/>
                </a:solidFill>
                <a:latin typeface="Gill Sans"/>
                <a:cs typeface="Gill Sans"/>
              </a:rPr>
              <a:t>dest</a:t>
            </a:r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) pairs: ~80 GB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834824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12 × 16 GB DIMMS = 192 GB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4292024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12 × 32 GB DIMMS = 384 GB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895600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18 × 8 GB DIMMS = 144 GB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352800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18 × 16 GB DIMMS = 288 GB</a:t>
            </a:r>
          </a:p>
        </p:txBody>
      </p:sp>
    </p:spTree>
    <p:extLst>
      <p:ext uri="{BB962C8B-B14F-4D97-AF65-F5344CB8AC3E}">
        <p14:creationId xmlns:p14="http://schemas.microsoft.com/office/powerpoint/2010/main" val="295396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assowary_head_fronta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0" y="6611938"/>
            <a:ext cx="3200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(Cassowary)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4294967295"/>
          </p:nvPr>
        </p:nvSpPr>
        <p:spPr>
          <a:xfrm>
            <a:off x="304800" y="1219200"/>
            <a:ext cx="4724400" cy="2590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In-memory graph engine</a:t>
            </a:r>
          </a:p>
          <a:p>
            <a:pPr marL="457129" lvl="1" indent="0">
              <a:buNone/>
            </a:pPr>
            <a:r>
              <a:rPr lang="en-US" dirty="0">
                <a:solidFill>
                  <a:schemeClr val="tx1"/>
                </a:solidFill>
              </a:rPr>
              <a:t>Implemented in </a:t>
            </a:r>
            <a:r>
              <a:rPr lang="en-US" dirty="0" err="1">
                <a:solidFill>
                  <a:schemeClr val="tx1"/>
                </a:solidFill>
              </a:rPr>
              <a:t>Scala</a:t>
            </a:r>
            <a:endParaRPr lang="en-US" dirty="0">
              <a:solidFill>
                <a:schemeClr val="tx1"/>
              </a:solidFill>
            </a:endParaRPr>
          </a:p>
          <a:p>
            <a:pPr marL="457129" lvl="1" indent="0">
              <a:buNone/>
            </a:pPr>
            <a:r>
              <a:rPr lang="en-US" dirty="0">
                <a:solidFill>
                  <a:schemeClr val="tx1"/>
                </a:solidFill>
              </a:rPr>
              <a:t>Compact in-memory representations</a:t>
            </a:r>
          </a:p>
          <a:p>
            <a:pPr marL="457129" lvl="1" indent="0">
              <a:buNone/>
            </a:pPr>
            <a:r>
              <a:rPr lang="en-US" dirty="0">
                <a:solidFill>
                  <a:schemeClr val="tx1"/>
                </a:solidFill>
              </a:rPr>
              <a:t>But no compression</a:t>
            </a:r>
          </a:p>
          <a:p>
            <a:pPr marL="457129" lvl="1" indent="0">
              <a:buNone/>
            </a:pPr>
            <a:r>
              <a:rPr lang="en-US" dirty="0">
                <a:solidFill>
                  <a:schemeClr val="tx1"/>
                </a:solidFill>
              </a:rPr>
              <a:t>Avoid JVM object overhead!</a:t>
            </a:r>
          </a:p>
          <a:p>
            <a:pPr marL="457129" lvl="1" indent="0">
              <a:buNone/>
            </a:pPr>
            <a:r>
              <a:rPr lang="en-US" dirty="0">
                <a:solidFill>
                  <a:schemeClr val="tx1"/>
                </a:solidFill>
              </a:rPr>
              <a:t>Open-source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04800" y="548640"/>
            <a:ext cx="2438400" cy="6858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en-US" sz="3600" b="0" kern="0" dirty="0" err="1">
                <a:latin typeface="Gill Sans"/>
                <a:cs typeface="Gill Sans"/>
              </a:rPr>
              <a:t>Cassovary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6789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PageRank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90500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“Semi-streaming” algorithm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286001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Keep vertex state in memory, stream over edges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Each pass = one PageRank iteration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Bottlenecked by memory bandwidth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59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Convergence?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940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Don’t run from scratch… use previous values</a:t>
            </a: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A few passes are sufficient</a:t>
            </a:r>
          </a:p>
        </p:txBody>
      </p:sp>
    </p:spTree>
    <p:extLst>
      <p:ext uri="{BB962C8B-B14F-4D97-AF65-F5344CB8AC3E}">
        <p14:creationId xmlns:p14="http://schemas.microsoft.com/office/powerpoint/2010/main" val="4607854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“Circle of Trust”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3495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Ordered set of important neighbors for a user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7305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Result of egocentric random walk: Personalized PageRank!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Computed online based on various input parameters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167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One of the features used in search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2133600" y="2895600"/>
            <a:ext cx="3810000" cy="28956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3657600" y="41910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953000" y="32766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/>
          <p:cNvCxnSpPr>
            <a:stCxn id="11" idx="7"/>
            <a:endCxn id="16" idx="3"/>
          </p:cNvCxnSpPr>
          <p:nvPr/>
        </p:nvCxnSpPr>
        <p:spPr bwMode="auto">
          <a:xfrm rot="5400000" flipH="1" flipV="1">
            <a:off x="4108263" y="3346263"/>
            <a:ext cx="698874" cy="107987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 bwMode="auto">
          <a:xfrm>
            <a:off x="6324600" y="31242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3505200" y="31242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2438400" y="39624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2286000" y="27432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2895600" y="48768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4419600" y="51816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5257800" y="45720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7086600" y="38862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cxnSp>
        <p:nvCxnSpPr>
          <p:cNvPr id="21" name="Straight Arrow Connector 20"/>
          <p:cNvCxnSpPr>
            <a:stCxn id="24" idx="2"/>
            <a:endCxn id="11" idx="6"/>
          </p:cNvCxnSpPr>
          <p:nvPr/>
        </p:nvCxnSpPr>
        <p:spPr bwMode="auto">
          <a:xfrm rot="10800000">
            <a:off x="3962400" y="4343400"/>
            <a:ext cx="1295400" cy="381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6"/>
            <a:endCxn id="15" idx="2"/>
          </p:cNvCxnSpPr>
          <p:nvPr/>
        </p:nvCxnSpPr>
        <p:spPr bwMode="auto">
          <a:xfrm flipV="1">
            <a:off x="5257800" y="3276600"/>
            <a:ext cx="1066800" cy="152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4"/>
            <a:endCxn id="24" idx="0"/>
          </p:cNvCxnSpPr>
          <p:nvPr/>
        </p:nvCxnSpPr>
        <p:spPr bwMode="auto">
          <a:xfrm rot="16200000" flipH="1">
            <a:off x="4762500" y="3924300"/>
            <a:ext cx="990600" cy="304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3" idx="2"/>
            <a:endCxn id="21" idx="5"/>
          </p:cNvCxnSpPr>
          <p:nvPr/>
        </p:nvCxnSpPr>
        <p:spPr bwMode="auto">
          <a:xfrm rot="10800000">
            <a:off x="3155764" y="5136964"/>
            <a:ext cx="1263837" cy="19703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5" idx="5"/>
            <a:endCxn id="25" idx="1"/>
          </p:cNvCxnSpPr>
          <p:nvPr/>
        </p:nvCxnSpPr>
        <p:spPr bwMode="auto">
          <a:xfrm rot="16200000" flipH="1">
            <a:off x="6584763" y="3384363"/>
            <a:ext cx="546474" cy="54647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5"/>
            <a:endCxn id="23" idx="1"/>
          </p:cNvCxnSpPr>
          <p:nvPr/>
        </p:nvCxnSpPr>
        <p:spPr bwMode="auto">
          <a:xfrm rot="16200000" flipH="1">
            <a:off x="3803463" y="4565463"/>
            <a:ext cx="775074" cy="54647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3"/>
            <a:endCxn id="21" idx="7"/>
          </p:cNvCxnSpPr>
          <p:nvPr/>
        </p:nvCxnSpPr>
        <p:spPr bwMode="auto">
          <a:xfrm rot="5400000">
            <a:off x="3193863" y="4413063"/>
            <a:ext cx="470274" cy="54647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2"/>
            <a:endCxn id="19" idx="6"/>
          </p:cNvCxnSpPr>
          <p:nvPr/>
        </p:nvCxnSpPr>
        <p:spPr bwMode="auto">
          <a:xfrm rot="10800000">
            <a:off x="2743200" y="4114800"/>
            <a:ext cx="914400" cy="228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0"/>
            <a:endCxn id="18" idx="4"/>
          </p:cNvCxnSpPr>
          <p:nvPr/>
        </p:nvCxnSpPr>
        <p:spPr bwMode="auto">
          <a:xfrm rot="16200000" flipV="1">
            <a:off x="3352800" y="3733800"/>
            <a:ext cx="762000" cy="152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9" idx="0"/>
            <a:endCxn id="20" idx="4"/>
          </p:cNvCxnSpPr>
          <p:nvPr/>
        </p:nvCxnSpPr>
        <p:spPr bwMode="auto">
          <a:xfrm rot="16200000" flipV="1">
            <a:off x="2057400" y="3429000"/>
            <a:ext cx="914400" cy="152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257800" y="5162490"/>
            <a:ext cx="2362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“circle of trust”</a:t>
            </a:r>
          </a:p>
        </p:txBody>
      </p:sp>
    </p:spTree>
    <p:extLst>
      <p:ext uri="{BB962C8B-B14F-4D97-AF65-F5344CB8AC3E}">
        <p14:creationId xmlns:p14="http://schemas.microsoft.com/office/powerpoint/2010/main" val="10097256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SALSA for Recommendations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066800" y="1581090"/>
            <a:ext cx="3581400" cy="4724400"/>
            <a:chOff x="1066800" y="1447800"/>
            <a:chExt cx="3581400" cy="4724400"/>
          </a:xfrm>
        </p:grpSpPr>
        <p:sp>
          <p:nvSpPr>
            <p:cNvPr id="33" name="Rounded Rectangle 32"/>
            <p:cNvSpPr/>
            <p:nvPr/>
          </p:nvSpPr>
          <p:spPr bwMode="auto">
            <a:xfrm>
              <a:off x="1066800" y="1981200"/>
              <a:ext cx="1447800" cy="35814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1524000" y="23622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Rounded Rectangle 34"/>
            <p:cNvSpPr/>
            <p:nvPr/>
          </p:nvSpPr>
          <p:spPr bwMode="auto">
            <a:xfrm>
              <a:off x="3200400" y="1447800"/>
              <a:ext cx="1447800" cy="47244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3657600" y="23622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3657600" y="31242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1524000" y="31242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3657600" y="38862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40" name="Oval 39"/>
            <p:cNvSpPr/>
            <p:nvPr/>
          </p:nvSpPr>
          <p:spPr bwMode="auto">
            <a:xfrm>
              <a:off x="1524000" y="38862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41" name="Oval 40"/>
            <p:cNvSpPr/>
            <p:nvPr/>
          </p:nvSpPr>
          <p:spPr bwMode="auto">
            <a:xfrm>
              <a:off x="1524000" y="46482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42" name="Oval 41"/>
            <p:cNvSpPr/>
            <p:nvPr/>
          </p:nvSpPr>
          <p:spPr bwMode="auto">
            <a:xfrm>
              <a:off x="3657600" y="46482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43" name="Oval 42"/>
            <p:cNvSpPr/>
            <p:nvPr/>
          </p:nvSpPr>
          <p:spPr bwMode="auto">
            <a:xfrm>
              <a:off x="3657600" y="54102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44" name="Oval 43"/>
            <p:cNvSpPr/>
            <p:nvPr/>
          </p:nvSpPr>
          <p:spPr bwMode="auto">
            <a:xfrm>
              <a:off x="3657600" y="16002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cxnSp>
          <p:nvCxnSpPr>
            <p:cNvPr id="45" name="Straight Arrow Connector 44"/>
            <p:cNvCxnSpPr>
              <a:stCxn id="34" idx="6"/>
              <a:endCxn id="45" idx="2"/>
            </p:cNvCxnSpPr>
            <p:nvPr/>
          </p:nvCxnSpPr>
          <p:spPr bwMode="auto">
            <a:xfrm flipV="1">
              <a:off x="2057400" y="1866900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34" idx="6"/>
              <a:endCxn id="37" idx="2"/>
            </p:cNvCxnSpPr>
            <p:nvPr/>
          </p:nvCxnSpPr>
          <p:spPr bwMode="auto">
            <a:xfrm>
              <a:off x="2057400" y="2628900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34" idx="6"/>
              <a:endCxn id="42" idx="1"/>
            </p:cNvCxnSpPr>
            <p:nvPr/>
          </p:nvCxnSpPr>
          <p:spPr bwMode="auto">
            <a:xfrm>
              <a:off x="2057400" y="2628900"/>
              <a:ext cx="1678315" cy="2097415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38" idx="6"/>
              <a:endCxn id="36" idx="2"/>
            </p:cNvCxnSpPr>
            <p:nvPr/>
          </p:nvCxnSpPr>
          <p:spPr bwMode="auto">
            <a:xfrm flipV="1">
              <a:off x="2057400" y="2628900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38" idx="6"/>
              <a:endCxn id="39" idx="2"/>
            </p:cNvCxnSpPr>
            <p:nvPr/>
          </p:nvCxnSpPr>
          <p:spPr bwMode="auto">
            <a:xfrm>
              <a:off x="2057400" y="3390900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40" idx="6"/>
              <a:endCxn id="36" idx="3"/>
            </p:cNvCxnSpPr>
            <p:nvPr/>
          </p:nvCxnSpPr>
          <p:spPr bwMode="auto">
            <a:xfrm flipV="1">
              <a:off x="2057400" y="2817485"/>
              <a:ext cx="1678315" cy="1335415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40" idx="6"/>
              <a:endCxn id="42" idx="2"/>
            </p:cNvCxnSpPr>
            <p:nvPr/>
          </p:nvCxnSpPr>
          <p:spPr bwMode="auto">
            <a:xfrm>
              <a:off x="2057400" y="4152900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41" idx="6"/>
              <a:endCxn id="43" idx="2"/>
            </p:cNvCxnSpPr>
            <p:nvPr/>
          </p:nvCxnSpPr>
          <p:spPr bwMode="auto">
            <a:xfrm>
              <a:off x="2057400" y="4914900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41" idx="6"/>
              <a:endCxn id="37" idx="3"/>
            </p:cNvCxnSpPr>
            <p:nvPr/>
          </p:nvCxnSpPr>
          <p:spPr bwMode="auto">
            <a:xfrm flipV="1">
              <a:off x="2057400" y="3579485"/>
              <a:ext cx="1678315" cy="1335415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4" name="TextBox 53"/>
          <p:cNvSpPr txBox="1"/>
          <p:nvPr/>
        </p:nvSpPr>
        <p:spPr>
          <a:xfrm>
            <a:off x="1219200" y="1714380"/>
            <a:ext cx="1143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“hubs”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124200" y="1180980"/>
            <a:ext cx="1600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“authorities”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914400" y="5772090"/>
            <a:ext cx="1600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err="1">
                <a:solidFill>
                  <a:schemeClr val="bg1"/>
                </a:solidFill>
                <a:latin typeface="Gill Sans"/>
                <a:cs typeface="Gill Sans"/>
              </a:rPr>
              <a:t>CoT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of </a:t>
            </a:r>
            <a:r>
              <a:rPr lang="en-US" sz="2000" b="0" i="1" dirty="0" err="1">
                <a:solidFill>
                  <a:schemeClr val="bg1"/>
                </a:solidFill>
                <a:latin typeface="Gill Sans"/>
                <a:cs typeface="Gill Sans"/>
              </a:rPr>
              <a:t>u</a:t>
            </a:r>
            <a:endParaRPr lang="en-US" sz="20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743200" y="6381690"/>
            <a:ext cx="2362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users LHS follow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257800" y="2590800"/>
            <a:ext cx="31242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Gill Sans"/>
                <a:cs typeface="Gill Sans"/>
              </a:rPr>
              <a:t>hubs scores:</a:t>
            </a:r>
            <a:br>
              <a:rPr lang="en-US" sz="200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similarity scores to </a:t>
            </a:r>
            <a:r>
              <a:rPr lang="en-US" sz="2000" b="0" i="1" dirty="0" err="1">
                <a:solidFill>
                  <a:schemeClr val="bg1"/>
                </a:solidFill>
                <a:latin typeface="Gill Sans"/>
                <a:cs typeface="Gill Sans"/>
              </a:rPr>
              <a:t>u</a:t>
            </a:r>
            <a:endParaRPr lang="en-US" sz="20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257800" y="3711714"/>
            <a:ext cx="35814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Gill Sans"/>
                <a:cs typeface="Gill Sans"/>
              </a:rPr>
              <a:t>authority scores: 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recommendation scores for </a:t>
            </a:r>
            <a:r>
              <a:rPr lang="en-US" sz="2000" b="0" i="1" dirty="0" err="1">
                <a:solidFill>
                  <a:schemeClr val="bg1"/>
                </a:solidFill>
                <a:latin typeface="Gill Sans"/>
                <a:cs typeface="Gill Sans"/>
              </a:rPr>
              <a:t>u</a:t>
            </a:r>
            <a:endParaRPr lang="en-US" sz="20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758793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57" grpId="0"/>
      <p:bldP spid="58" grpId="0"/>
      <p:bldP spid="5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t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09600"/>
            <a:ext cx="8763000" cy="5257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400800"/>
            <a:ext cx="91440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Goel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, Lin, Sharma, Wang, and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Zadeh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. WTF: The Who to Follow Service at Twitter. WWW 2013</a:t>
            </a:r>
          </a:p>
        </p:txBody>
      </p:sp>
    </p:spTree>
    <p:extLst>
      <p:ext uri="{BB962C8B-B14F-4D97-AF65-F5344CB8AC3E}">
        <p14:creationId xmlns:p14="http://schemas.microsoft.com/office/powerpoint/2010/main" val="353975962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304800" y="2800290"/>
            <a:ext cx="2590800" cy="1847910"/>
            <a:chOff x="304800" y="2800290"/>
            <a:chExt cx="2590800" cy="184791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304800" y="3200400"/>
              <a:ext cx="2590800" cy="1447800"/>
            </a:xfrm>
            <a:prstGeom prst="rect">
              <a:avLst/>
            </a:prstGeom>
            <a:gradFill>
              <a:gsLst>
                <a:gs pos="0">
                  <a:schemeClr val="tx1">
                    <a:lumMod val="6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</a:gra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8" name="Can 7"/>
            <p:cNvSpPr/>
            <p:nvPr/>
          </p:nvSpPr>
          <p:spPr bwMode="auto">
            <a:xfrm>
              <a:off x="609600" y="34290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9" name="Can 8"/>
            <p:cNvSpPr/>
            <p:nvPr/>
          </p:nvSpPr>
          <p:spPr bwMode="auto">
            <a:xfrm>
              <a:off x="1295400" y="34290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Can 9"/>
            <p:cNvSpPr/>
            <p:nvPr/>
          </p:nvSpPr>
          <p:spPr bwMode="auto">
            <a:xfrm>
              <a:off x="1981200" y="34290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Can 10"/>
            <p:cNvSpPr/>
            <p:nvPr/>
          </p:nvSpPr>
          <p:spPr bwMode="auto">
            <a:xfrm>
              <a:off x="609600" y="39624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Can 11"/>
            <p:cNvSpPr/>
            <p:nvPr/>
          </p:nvSpPr>
          <p:spPr bwMode="auto">
            <a:xfrm>
              <a:off x="1295400" y="39624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Can 12"/>
            <p:cNvSpPr/>
            <p:nvPr/>
          </p:nvSpPr>
          <p:spPr bwMode="auto">
            <a:xfrm>
              <a:off x="1981200" y="39624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4800" y="2800290"/>
              <a:ext cx="25908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 err="1">
                  <a:solidFill>
                    <a:schemeClr val="bg1"/>
                  </a:solidFill>
                  <a:latin typeface="Gill Sans"/>
                  <a:cs typeface="Gill Sans"/>
                </a:rPr>
                <a:t>FlockDB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096000" y="2343090"/>
            <a:ext cx="2514600" cy="1390710"/>
            <a:chOff x="6096000" y="2343090"/>
            <a:chExt cx="2514600" cy="1390710"/>
          </a:xfrm>
        </p:grpSpPr>
        <p:sp>
          <p:nvSpPr>
            <p:cNvPr id="15" name="Rectangle 14"/>
            <p:cNvSpPr/>
            <p:nvPr/>
          </p:nvSpPr>
          <p:spPr bwMode="auto">
            <a:xfrm>
              <a:off x="6096000" y="2743200"/>
              <a:ext cx="2057400" cy="990600"/>
            </a:xfrm>
            <a:prstGeom prst="rect">
              <a:avLst/>
            </a:prstGeom>
            <a:gradFill>
              <a:gsLst>
                <a:gs pos="0">
                  <a:schemeClr val="tx1">
                    <a:lumMod val="6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</a:gra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5" name="Can 4"/>
            <p:cNvSpPr/>
            <p:nvPr/>
          </p:nvSpPr>
          <p:spPr bwMode="auto">
            <a:xfrm>
              <a:off x="6858000" y="2971800"/>
              <a:ext cx="5334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6" name="Can 5"/>
            <p:cNvSpPr/>
            <p:nvPr/>
          </p:nvSpPr>
          <p:spPr bwMode="auto">
            <a:xfrm>
              <a:off x="6248400" y="2971800"/>
              <a:ext cx="5334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7" name="Can 6"/>
            <p:cNvSpPr/>
            <p:nvPr/>
          </p:nvSpPr>
          <p:spPr bwMode="auto">
            <a:xfrm>
              <a:off x="7467600" y="2971800"/>
              <a:ext cx="5334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239000" y="2343090"/>
              <a:ext cx="13716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>
                  <a:solidFill>
                    <a:srgbClr val="FFFFFF"/>
                  </a:solidFill>
                  <a:latin typeface="Gill Sans"/>
                  <a:cs typeface="Gill Sans"/>
                </a:rPr>
                <a:t>WTF DB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026596" y="4114800"/>
            <a:ext cx="5203004" cy="2286000"/>
            <a:chOff x="3026596" y="4114800"/>
            <a:chExt cx="5203004" cy="2286000"/>
          </a:xfrm>
        </p:grpSpPr>
        <p:sp>
          <p:nvSpPr>
            <p:cNvPr id="3" name="Rounded Rectangle 2"/>
            <p:cNvSpPr/>
            <p:nvPr/>
          </p:nvSpPr>
          <p:spPr bwMode="auto">
            <a:xfrm rot="5400000">
              <a:off x="5562600" y="3733800"/>
              <a:ext cx="762000" cy="4572000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0"/>
                  </a:schemeClr>
                </a:gs>
                <a:gs pos="100000">
                  <a:schemeClr val="accent3"/>
                </a:gs>
              </a:gsLst>
              <a:lin ang="16200000" scaled="0"/>
              <a:tileRect/>
            </a:gradFill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/>
                </a:rPr>
                <a:t>HDFS</a:t>
              </a:r>
            </a:p>
          </p:txBody>
        </p:sp>
        <p:sp>
          <p:nvSpPr>
            <p:cNvPr id="27" name="Bent Arrow 26"/>
            <p:cNvSpPr/>
            <p:nvPr/>
          </p:nvSpPr>
          <p:spPr bwMode="auto">
            <a:xfrm rot="5400000">
              <a:off x="3075398" y="4065998"/>
              <a:ext cx="1447800" cy="1545404"/>
            </a:xfrm>
            <a:prstGeom prst="ben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8" name="Right Arrow 37"/>
          <p:cNvSpPr/>
          <p:nvPr/>
        </p:nvSpPr>
        <p:spPr bwMode="auto">
          <a:xfrm rot="16200000">
            <a:off x="6286500" y="4381500"/>
            <a:ext cx="17526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28" name="Rounded Rectangle 27"/>
          <p:cNvSpPr/>
          <p:nvPr/>
        </p:nvSpPr>
        <p:spPr bwMode="auto">
          <a:xfrm rot="5400000">
            <a:off x="6743700" y="3695700"/>
            <a:ext cx="762000" cy="2209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err="1">
                <a:solidFill>
                  <a:srgbClr val="000000"/>
                </a:solidFill>
                <a:latin typeface="Gill Sans"/>
              </a:rPr>
              <a:t>Cassovary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/>
            </a:endParaRPr>
          </a:p>
        </p:txBody>
      </p:sp>
      <p:sp>
        <p:nvSpPr>
          <p:cNvPr id="50" name="Rounded Rectangle 49"/>
          <p:cNvSpPr/>
          <p:nvPr/>
        </p:nvSpPr>
        <p:spPr bwMode="auto">
          <a:xfrm rot="5400000">
            <a:off x="5715000" y="-990600"/>
            <a:ext cx="457200" cy="3962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solidFill>
                  <a:schemeClr val="bg1"/>
                </a:solidFill>
                <a:latin typeface="Gill Sans"/>
              </a:rPr>
              <a:t>Blender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6324600" y="1219200"/>
            <a:ext cx="1600200" cy="1524794"/>
            <a:chOff x="6324600" y="1219200"/>
            <a:chExt cx="1600200" cy="1524794"/>
          </a:xfrm>
        </p:grpSpPr>
        <p:cxnSp>
          <p:nvCxnSpPr>
            <p:cNvPr id="31" name="Straight Arrow Connector 30"/>
            <p:cNvCxnSpPr/>
            <p:nvPr/>
          </p:nvCxnSpPr>
          <p:spPr bwMode="auto">
            <a:xfrm rot="5400000" flipH="1" flipV="1">
              <a:off x="6819900" y="2438400"/>
              <a:ext cx="6096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Rounded Rectangle 28"/>
            <p:cNvSpPr/>
            <p:nvPr/>
          </p:nvSpPr>
          <p:spPr bwMode="auto">
            <a:xfrm rot="5400000">
              <a:off x="6896100" y="1104900"/>
              <a:ext cx="457200" cy="1600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0" dirty="0">
                  <a:solidFill>
                    <a:srgbClr val="000000"/>
                  </a:solidFill>
                  <a:latin typeface="Gill Sans"/>
                </a:rPr>
                <a:t>Fetcher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 bwMode="auto">
            <a:xfrm rot="5400000" flipH="1" flipV="1">
              <a:off x="6896100" y="1447006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093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28" grpId="0" animBg="1"/>
      <p:bldP spid="5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ll_souls_from_new_college_la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3200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(All Souls College, Oxford)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04800" y="5181600"/>
            <a:ext cx="8077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From the Ivory Tower…</a:t>
            </a:r>
          </a:p>
        </p:txBody>
      </p:sp>
    </p:spTree>
    <p:extLst>
      <p:ext uri="{BB962C8B-B14F-4D97-AF65-F5344CB8AC3E}">
        <p14:creationId xmlns:p14="http://schemas.microsoft.com/office/powerpoint/2010/main" val="244817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304800" y="2800290"/>
            <a:ext cx="2590800" cy="1847910"/>
            <a:chOff x="304800" y="2800290"/>
            <a:chExt cx="2590800" cy="184791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304800" y="3200400"/>
              <a:ext cx="2590800" cy="1447800"/>
            </a:xfrm>
            <a:prstGeom prst="rect">
              <a:avLst/>
            </a:prstGeom>
            <a:gradFill>
              <a:gsLst>
                <a:gs pos="0">
                  <a:schemeClr val="tx1">
                    <a:lumMod val="6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</a:gra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8" name="Can 7"/>
            <p:cNvSpPr/>
            <p:nvPr/>
          </p:nvSpPr>
          <p:spPr bwMode="auto">
            <a:xfrm>
              <a:off x="609600" y="34290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9" name="Can 8"/>
            <p:cNvSpPr/>
            <p:nvPr/>
          </p:nvSpPr>
          <p:spPr bwMode="auto">
            <a:xfrm>
              <a:off x="1295400" y="34290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Can 9"/>
            <p:cNvSpPr/>
            <p:nvPr/>
          </p:nvSpPr>
          <p:spPr bwMode="auto">
            <a:xfrm>
              <a:off x="1981200" y="34290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Can 10"/>
            <p:cNvSpPr/>
            <p:nvPr/>
          </p:nvSpPr>
          <p:spPr bwMode="auto">
            <a:xfrm>
              <a:off x="609600" y="39624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Can 11"/>
            <p:cNvSpPr/>
            <p:nvPr/>
          </p:nvSpPr>
          <p:spPr bwMode="auto">
            <a:xfrm>
              <a:off x="1295400" y="39624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Can 12"/>
            <p:cNvSpPr/>
            <p:nvPr/>
          </p:nvSpPr>
          <p:spPr bwMode="auto">
            <a:xfrm>
              <a:off x="1981200" y="39624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4800" y="2800290"/>
              <a:ext cx="25908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 err="1">
                  <a:solidFill>
                    <a:schemeClr val="bg1"/>
                  </a:solidFill>
                  <a:latin typeface="Gill Sans"/>
                  <a:cs typeface="Gill Sans"/>
                </a:rPr>
                <a:t>FlockDB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096000" y="2343090"/>
            <a:ext cx="2514600" cy="1390710"/>
            <a:chOff x="6096000" y="2343090"/>
            <a:chExt cx="2514600" cy="1390710"/>
          </a:xfrm>
        </p:grpSpPr>
        <p:sp>
          <p:nvSpPr>
            <p:cNvPr id="15" name="Rectangle 14"/>
            <p:cNvSpPr/>
            <p:nvPr/>
          </p:nvSpPr>
          <p:spPr bwMode="auto">
            <a:xfrm>
              <a:off x="6096000" y="2743200"/>
              <a:ext cx="2057400" cy="990600"/>
            </a:xfrm>
            <a:prstGeom prst="rect">
              <a:avLst/>
            </a:prstGeom>
            <a:gradFill>
              <a:gsLst>
                <a:gs pos="0">
                  <a:schemeClr val="tx1">
                    <a:lumMod val="6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</a:gra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5" name="Can 4"/>
            <p:cNvSpPr/>
            <p:nvPr/>
          </p:nvSpPr>
          <p:spPr bwMode="auto">
            <a:xfrm>
              <a:off x="6858000" y="2971800"/>
              <a:ext cx="5334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6" name="Can 5"/>
            <p:cNvSpPr/>
            <p:nvPr/>
          </p:nvSpPr>
          <p:spPr bwMode="auto">
            <a:xfrm>
              <a:off x="6248400" y="2971800"/>
              <a:ext cx="5334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7" name="Can 6"/>
            <p:cNvSpPr/>
            <p:nvPr/>
          </p:nvSpPr>
          <p:spPr bwMode="auto">
            <a:xfrm>
              <a:off x="7467600" y="2971800"/>
              <a:ext cx="5334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239000" y="2343090"/>
              <a:ext cx="13716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>
                  <a:solidFill>
                    <a:srgbClr val="FFFFFF"/>
                  </a:solidFill>
                  <a:latin typeface="Gill Sans"/>
                  <a:cs typeface="Gill Sans"/>
                </a:rPr>
                <a:t>WTF DB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026596" y="4114800"/>
            <a:ext cx="5203004" cy="2286000"/>
            <a:chOff x="3026596" y="4114800"/>
            <a:chExt cx="5203004" cy="2286000"/>
          </a:xfrm>
        </p:grpSpPr>
        <p:sp>
          <p:nvSpPr>
            <p:cNvPr id="3" name="Rounded Rectangle 2"/>
            <p:cNvSpPr/>
            <p:nvPr/>
          </p:nvSpPr>
          <p:spPr bwMode="auto">
            <a:xfrm rot="5400000">
              <a:off x="5562600" y="3733800"/>
              <a:ext cx="762000" cy="4572000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0"/>
                  </a:schemeClr>
                </a:gs>
                <a:gs pos="100000">
                  <a:schemeClr val="accent3"/>
                </a:gs>
              </a:gsLst>
              <a:lin ang="16200000" scaled="0"/>
              <a:tileRect/>
            </a:gradFill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/>
                </a:rPr>
                <a:t>HDFS</a:t>
              </a:r>
            </a:p>
          </p:txBody>
        </p:sp>
        <p:sp>
          <p:nvSpPr>
            <p:cNvPr id="27" name="Bent Arrow 26"/>
            <p:cNvSpPr/>
            <p:nvPr/>
          </p:nvSpPr>
          <p:spPr bwMode="auto">
            <a:xfrm rot="5400000">
              <a:off x="3075398" y="4065998"/>
              <a:ext cx="1447800" cy="1545404"/>
            </a:xfrm>
            <a:prstGeom prst="ben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8" name="Right Arrow 37"/>
          <p:cNvSpPr/>
          <p:nvPr/>
        </p:nvSpPr>
        <p:spPr bwMode="auto">
          <a:xfrm rot="16200000">
            <a:off x="6286500" y="4381500"/>
            <a:ext cx="17526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28" name="Rounded Rectangle 27"/>
          <p:cNvSpPr/>
          <p:nvPr/>
        </p:nvSpPr>
        <p:spPr bwMode="auto">
          <a:xfrm rot="5400000">
            <a:off x="6743700" y="3695700"/>
            <a:ext cx="762000" cy="2209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err="1">
                <a:solidFill>
                  <a:srgbClr val="000000"/>
                </a:solidFill>
                <a:latin typeface="Gill Sans"/>
              </a:rPr>
              <a:t>Cassovary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/>
            </a:endParaRPr>
          </a:p>
        </p:txBody>
      </p:sp>
      <p:sp>
        <p:nvSpPr>
          <p:cNvPr id="50" name="Rounded Rectangle 49"/>
          <p:cNvSpPr/>
          <p:nvPr/>
        </p:nvSpPr>
        <p:spPr bwMode="auto">
          <a:xfrm rot="5400000">
            <a:off x="5715000" y="-990600"/>
            <a:ext cx="457200" cy="3962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solidFill>
                  <a:schemeClr val="bg1"/>
                </a:solidFill>
                <a:latin typeface="Gill Sans"/>
              </a:rPr>
              <a:t>Blender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6324600" y="1219200"/>
            <a:ext cx="1600200" cy="1524794"/>
            <a:chOff x="6324600" y="1219200"/>
            <a:chExt cx="1600200" cy="1524794"/>
          </a:xfrm>
        </p:grpSpPr>
        <p:cxnSp>
          <p:nvCxnSpPr>
            <p:cNvPr id="31" name="Straight Arrow Connector 30"/>
            <p:cNvCxnSpPr/>
            <p:nvPr/>
          </p:nvCxnSpPr>
          <p:spPr bwMode="auto">
            <a:xfrm rot="5400000" flipH="1" flipV="1">
              <a:off x="6819900" y="2438400"/>
              <a:ext cx="6096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Rounded Rectangle 28"/>
            <p:cNvSpPr/>
            <p:nvPr/>
          </p:nvSpPr>
          <p:spPr bwMode="auto">
            <a:xfrm rot="5400000">
              <a:off x="6896100" y="1104900"/>
              <a:ext cx="457200" cy="1600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0" dirty="0">
                  <a:solidFill>
                    <a:srgbClr val="000000"/>
                  </a:solidFill>
                  <a:latin typeface="Gill Sans"/>
                </a:rPr>
                <a:t>Fetcher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 bwMode="auto">
            <a:xfrm rot="5400000" flipH="1" flipV="1">
              <a:off x="6896100" y="1447006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228600" y="1295400"/>
            <a:ext cx="55626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What about new users?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14400" y="1853624"/>
            <a:ext cx="41148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Cold start problem: they need recommendations the most!</a:t>
            </a:r>
          </a:p>
        </p:txBody>
      </p:sp>
    </p:spTree>
    <p:extLst>
      <p:ext uri="{BB962C8B-B14F-4D97-AF65-F5344CB8AC3E}">
        <p14:creationId xmlns:p14="http://schemas.microsoft.com/office/powerpoint/2010/main" val="119010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304800" y="2800290"/>
            <a:ext cx="2590800" cy="1847910"/>
            <a:chOff x="304800" y="2800290"/>
            <a:chExt cx="2590800" cy="184791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304800" y="3200400"/>
              <a:ext cx="2590800" cy="1447800"/>
            </a:xfrm>
            <a:prstGeom prst="rect">
              <a:avLst/>
            </a:prstGeom>
            <a:gradFill>
              <a:gsLst>
                <a:gs pos="0">
                  <a:schemeClr val="tx1">
                    <a:lumMod val="6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</a:gra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8" name="Can 7"/>
            <p:cNvSpPr/>
            <p:nvPr/>
          </p:nvSpPr>
          <p:spPr bwMode="auto">
            <a:xfrm>
              <a:off x="609600" y="34290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9" name="Can 8"/>
            <p:cNvSpPr/>
            <p:nvPr/>
          </p:nvSpPr>
          <p:spPr bwMode="auto">
            <a:xfrm>
              <a:off x="1295400" y="34290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Can 9"/>
            <p:cNvSpPr/>
            <p:nvPr/>
          </p:nvSpPr>
          <p:spPr bwMode="auto">
            <a:xfrm>
              <a:off x="1981200" y="34290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Can 10"/>
            <p:cNvSpPr/>
            <p:nvPr/>
          </p:nvSpPr>
          <p:spPr bwMode="auto">
            <a:xfrm>
              <a:off x="609600" y="39624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Can 11"/>
            <p:cNvSpPr/>
            <p:nvPr/>
          </p:nvSpPr>
          <p:spPr bwMode="auto">
            <a:xfrm>
              <a:off x="1295400" y="39624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Can 12"/>
            <p:cNvSpPr/>
            <p:nvPr/>
          </p:nvSpPr>
          <p:spPr bwMode="auto">
            <a:xfrm>
              <a:off x="1981200" y="39624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4800" y="2800290"/>
              <a:ext cx="25908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 err="1">
                  <a:solidFill>
                    <a:schemeClr val="bg1"/>
                  </a:solidFill>
                  <a:latin typeface="Gill Sans"/>
                  <a:cs typeface="Gill Sans"/>
                </a:rPr>
                <a:t>FlockDB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096000" y="2343090"/>
            <a:ext cx="2514600" cy="1390710"/>
            <a:chOff x="6096000" y="2343090"/>
            <a:chExt cx="2514600" cy="1390710"/>
          </a:xfrm>
        </p:grpSpPr>
        <p:sp>
          <p:nvSpPr>
            <p:cNvPr id="15" name="Rectangle 14"/>
            <p:cNvSpPr/>
            <p:nvPr/>
          </p:nvSpPr>
          <p:spPr bwMode="auto">
            <a:xfrm>
              <a:off x="6096000" y="2743200"/>
              <a:ext cx="2057400" cy="990600"/>
            </a:xfrm>
            <a:prstGeom prst="rect">
              <a:avLst/>
            </a:prstGeom>
            <a:gradFill>
              <a:gsLst>
                <a:gs pos="0">
                  <a:schemeClr val="tx1">
                    <a:lumMod val="6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</a:gra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5" name="Can 4"/>
            <p:cNvSpPr/>
            <p:nvPr/>
          </p:nvSpPr>
          <p:spPr bwMode="auto">
            <a:xfrm>
              <a:off x="6858000" y="2971800"/>
              <a:ext cx="5334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6" name="Can 5"/>
            <p:cNvSpPr/>
            <p:nvPr/>
          </p:nvSpPr>
          <p:spPr bwMode="auto">
            <a:xfrm>
              <a:off x="6248400" y="2971800"/>
              <a:ext cx="5334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7" name="Can 6"/>
            <p:cNvSpPr/>
            <p:nvPr/>
          </p:nvSpPr>
          <p:spPr bwMode="auto">
            <a:xfrm>
              <a:off x="7467600" y="2971800"/>
              <a:ext cx="5334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239000" y="2343090"/>
              <a:ext cx="13716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>
                  <a:solidFill>
                    <a:srgbClr val="FFFFFF"/>
                  </a:solidFill>
                  <a:latin typeface="Gill Sans"/>
                  <a:cs typeface="Gill Sans"/>
                </a:rPr>
                <a:t>WTF DB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026596" y="4114800"/>
            <a:ext cx="5203004" cy="2286000"/>
            <a:chOff x="3026596" y="4114800"/>
            <a:chExt cx="5203004" cy="2286000"/>
          </a:xfrm>
        </p:grpSpPr>
        <p:sp>
          <p:nvSpPr>
            <p:cNvPr id="3" name="Rounded Rectangle 2"/>
            <p:cNvSpPr/>
            <p:nvPr/>
          </p:nvSpPr>
          <p:spPr bwMode="auto">
            <a:xfrm rot="5400000">
              <a:off x="5562600" y="3733800"/>
              <a:ext cx="762000" cy="4572000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0"/>
                  </a:schemeClr>
                </a:gs>
                <a:gs pos="100000">
                  <a:schemeClr val="accent3"/>
                </a:gs>
              </a:gsLst>
              <a:lin ang="16200000" scaled="0"/>
              <a:tileRect/>
            </a:gradFill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/>
                </a:rPr>
                <a:t>HDFS</a:t>
              </a:r>
            </a:p>
          </p:txBody>
        </p:sp>
        <p:sp>
          <p:nvSpPr>
            <p:cNvPr id="27" name="Bent Arrow 26"/>
            <p:cNvSpPr/>
            <p:nvPr/>
          </p:nvSpPr>
          <p:spPr bwMode="auto">
            <a:xfrm rot="5400000">
              <a:off x="3075398" y="4065998"/>
              <a:ext cx="1447800" cy="1545404"/>
            </a:xfrm>
            <a:prstGeom prst="ben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8" name="Right Arrow 37"/>
          <p:cNvSpPr/>
          <p:nvPr/>
        </p:nvSpPr>
        <p:spPr bwMode="auto">
          <a:xfrm rot="16200000">
            <a:off x="6286500" y="4381500"/>
            <a:ext cx="17526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28" name="Rounded Rectangle 27"/>
          <p:cNvSpPr/>
          <p:nvPr/>
        </p:nvSpPr>
        <p:spPr bwMode="auto">
          <a:xfrm rot="5400000">
            <a:off x="6743700" y="3695700"/>
            <a:ext cx="762000" cy="2209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err="1">
                <a:solidFill>
                  <a:srgbClr val="000000"/>
                </a:solidFill>
                <a:latin typeface="Gill Sans"/>
              </a:rPr>
              <a:t>Cassovary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/>
            </a:endParaRPr>
          </a:p>
        </p:txBody>
      </p:sp>
      <p:sp>
        <p:nvSpPr>
          <p:cNvPr id="50" name="Rounded Rectangle 49"/>
          <p:cNvSpPr/>
          <p:nvPr/>
        </p:nvSpPr>
        <p:spPr bwMode="auto">
          <a:xfrm rot="5400000">
            <a:off x="5715000" y="-990600"/>
            <a:ext cx="457200" cy="3962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solidFill>
                  <a:schemeClr val="bg1"/>
                </a:solidFill>
                <a:latin typeface="Gill Sans"/>
              </a:rPr>
              <a:t>Blender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6324600" y="1219200"/>
            <a:ext cx="1600200" cy="1524794"/>
            <a:chOff x="6324600" y="1219200"/>
            <a:chExt cx="1600200" cy="1524794"/>
          </a:xfrm>
        </p:grpSpPr>
        <p:cxnSp>
          <p:nvCxnSpPr>
            <p:cNvPr id="31" name="Straight Arrow Connector 30"/>
            <p:cNvCxnSpPr/>
            <p:nvPr/>
          </p:nvCxnSpPr>
          <p:spPr bwMode="auto">
            <a:xfrm rot="5400000" flipH="1" flipV="1">
              <a:off x="6819900" y="2438400"/>
              <a:ext cx="6096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Rounded Rectangle 28"/>
            <p:cNvSpPr/>
            <p:nvPr/>
          </p:nvSpPr>
          <p:spPr bwMode="auto">
            <a:xfrm rot="5400000">
              <a:off x="6896100" y="1104900"/>
              <a:ext cx="457200" cy="1600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0" dirty="0">
                  <a:solidFill>
                    <a:srgbClr val="000000"/>
                  </a:solidFill>
                  <a:latin typeface="Gill Sans"/>
                </a:rPr>
                <a:t>Fetcher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 bwMode="auto">
            <a:xfrm rot="5400000" flipH="1" flipV="1">
              <a:off x="6896100" y="1447006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2895600" y="1219994"/>
            <a:ext cx="3276600" cy="3352006"/>
            <a:chOff x="2895600" y="1219994"/>
            <a:chExt cx="3276600" cy="3352006"/>
          </a:xfrm>
        </p:grpSpPr>
        <p:cxnSp>
          <p:nvCxnSpPr>
            <p:cNvPr id="35" name="Straight Arrow Connector 34"/>
            <p:cNvCxnSpPr/>
            <p:nvPr/>
          </p:nvCxnSpPr>
          <p:spPr bwMode="auto">
            <a:xfrm rot="16200000" flipV="1">
              <a:off x="5372100" y="3771900"/>
              <a:ext cx="914400" cy="685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Rounded Rectangle 36"/>
            <p:cNvSpPr/>
            <p:nvPr/>
          </p:nvSpPr>
          <p:spPr bwMode="auto">
            <a:xfrm rot="5400000">
              <a:off x="4533900" y="1104900"/>
              <a:ext cx="457200" cy="1600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0" dirty="0">
                  <a:solidFill>
                    <a:schemeClr val="bg1"/>
                  </a:solidFill>
                  <a:latin typeface="Gill Sans"/>
                </a:rPr>
                <a:t>Fetcher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endParaRPr>
            </a:p>
          </p:txBody>
        </p:sp>
        <p:cxnSp>
          <p:nvCxnSpPr>
            <p:cNvPr id="39" name="Straight Arrow Connector 38"/>
            <p:cNvCxnSpPr/>
            <p:nvPr/>
          </p:nvCxnSpPr>
          <p:spPr bwMode="auto">
            <a:xfrm flipV="1">
              <a:off x="2895600" y="3276600"/>
              <a:ext cx="76200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Rounded Rectangle 39"/>
            <p:cNvSpPr/>
            <p:nvPr/>
          </p:nvSpPr>
          <p:spPr bwMode="auto">
            <a:xfrm rot="5400000">
              <a:off x="4381500" y="2171700"/>
              <a:ext cx="762000" cy="22098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0" dirty="0">
                  <a:solidFill>
                    <a:schemeClr val="bg1"/>
                  </a:solidFill>
                  <a:latin typeface="Gill Sans"/>
                </a:rPr>
                <a:t>Real-time</a:t>
              </a:r>
              <a:br>
                <a:rPr lang="en-US" sz="2000" b="0" dirty="0">
                  <a:solidFill>
                    <a:schemeClr val="bg1"/>
                  </a:solidFill>
                  <a:latin typeface="Gill Sans"/>
                </a:rPr>
              </a:br>
              <a:r>
                <a:rPr lang="en-US" sz="2000" b="0" dirty="0">
                  <a:solidFill>
                    <a:schemeClr val="bg1"/>
                  </a:solidFill>
                  <a:latin typeface="Gill Sans"/>
                </a:rPr>
                <a:t>Recommendations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endParaRPr>
            </a:p>
          </p:txBody>
        </p:sp>
        <p:cxnSp>
          <p:nvCxnSpPr>
            <p:cNvPr id="41" name="Straight Arrow Connector 40"/>
            <p:cNvCxnSpPr/>
            <p:nvPr/>
          </p:nvCxnSpPr>
          <p:spPr bwMode="auto">
            <a:xfrm rot="5400000" flipH="1" flipV="1">
              <a:off x="4381500" y="2514600"/>
              <a:ext cx="7620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 bwMode="auto">
            <a:xfrm rot="5400000" flipH="1" flipV="1">
              <a:off x="4533900" y="1447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97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13360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>
                <a:solidFill>
                  <a:schemeClr val="bg1"/>
                </a:solidFill>
                <a:latin typeface="Gill Sans"/>
                <a:cs typeface="Gill Sans"/>
              </a:rPr>
              <a:t>Spring 2010: no WTF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741003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>
                <a:solidFill>
                  <a:schemeClr val="bg1"/>
                </a:solidFill>
                <a:latin typeface="Gill Sans"/>
                <a:cs typeface="Gill Sans"/>
              </a:rPr>
              <a:t>Summer 2010: WTF launched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6670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seriously, WTF?</a:t>
            </a:r>
          </a:p>
        </p:txBody>
      </p:sp>
    </p:spTree>
    <p:extLst>
      <p:ext uri="{BB962C8B-B14F-4D97-AF65-F5344CB8AC3E}">
        <p14:creationId xmlns:p14="http://schemas.microsoft.com/office/powerpoint/2010/main" val="275278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acebook-prineville-data-center-0264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0"/>
            <a:ext cx="11382573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22542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Facebook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859339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FFFFFF"/>
                </a:solidFill>
                <a:latin typeface="Gill Sans"/>
                <a:cs typeface="Gill Sans"/>
              </a:rPr>
              <a:t>Act II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6927" y="220980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  <a:latin typeface="Gill Sans"/>
                <a:cs typeface="Gill Sans"/>
              </a:rPr>
              <a:t>RealGraph</a:t>
            </a:r>
            <a:endParaRPr lang="en-US" sz="36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181290"/>
            <a:ext cx="9144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rgbClr val="FFFFFF"/>
                </a:solidFill>
                <a:latin typeface="Gill Sans"/>
                <a:cs typeface="Gill Sans"/>
              </a:rPr>
              <a:t>(circa 2012)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217920"/>
            <a:ext cx="91440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0" dirty="0" err="1">
                <a:latin typeface="Gill Sans"/>
                <a:cs typeface="Gill Sans"/>
              </a:rPr>
              <a:t>Goel</a:t>
            </a:r>
            <a:r>
              <a:rPr lang="en-US" b="0" dirty="0">
                <a:latin typeface="Gill Sans"/>
                <a:cs typeface="Gill Sans"/>
              </a:rPr>
              <a:t> et al. Discovering Similar Users on Twitter. MLG 2013.</a:t>
            </a:r>
          </a:p>
        </p:txBody>
      </p:sp>
    </p:spTree>
    <p:extLst>
      <p:ext uri="{BB962C8B-B14F-4D97-AF65-F5344CB8AC3E}">
        <p14:creationId xmlns:p14="http://schemas.microsoft.com/office/powerpoint/2010/main" val="58772647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280px-Pistachios_in_shell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0600" y="0"/>
            <a:ext cx="10303768" cy="6858000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3200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(Pistachio)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1223665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Gill Sans"/>
                <a:cs typeface="Gill Sans"/>
              </a:rPr>
              <a:t>We migrated from </a:t>
            </a:r>
            <a:r>
              <a:rPr lang="en-US" sz="2800" dirty="0" err="1">
                <a:solidFill>
                  <a:srgbClr val="FFFFFF"/>
                </a:solidFill>
                <a:latin typeface="Gill Sans"/>
                <a:cs typeface="Gill Sans"/>
              </a:rPr>
              <a:t>Cassovary</a:t>
            </a:r>
            <a:r>
              <a:rPr lang="en-US" sz="2800" dirty="0">
                <a:solidFill>
                  <a:srgbClr val="FFFFFF"/>
                </a:solidFill>
                <a:latin typeface="Gill Sans"/>
                <a:cs typeface="Gill Sans"/>
              </a:rPr>
              <a:t> back to </a:t>
            </a:r>
            <a:r>
              <a:rPr lang="en-US" sz="2800" dirty="0" err="1">
                <a:solidFill>
                  <a:srgbClr val="FFFFFF"/>
                </a:solidFill>
                <a:latin typeface="Gill Sans"/>
                <a:cs typeface="Gill Sans"/>
              </a:rPr>
              <a:t>Hadoop</a:t>
            </a:r>
            <a:r>
              <a:rPr lang="en-US" sz="2800" dirty="0">
                <a:solidFill>
                  <a:srgbClr val="FFFFFF"/>
                </a:solidFill>
                <a:latin typeface="Gill Sans"/>
                <a:cs typeface="Gill Sans"/>
              </a:rPr>
              <a:t>!</a:t>
            </a:r>
            <a:endParaRPr lang="en-US" sz="2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144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FFFF"/>
                </a:solidFill>
                <a:latin typeface="Gill Sans"/>
                <a:cs typeface="Gill Sans"/>
              </a:rPr>
              <a:t>Another “interesting” design choice:</a:t>
            </a:r>
          </a:p>
        </p:txBody>
      </p:sp>
    </p:spTree>
    <p:extLst>
      <p:ext uri="{BB962C8B-B14F-4D97-AF65-F5344CB8AC3E}">
        <p14:creationId xmlns:p14="http://schemas.microsoft.com/office/powerpoint/2010/main" val="192472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385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Cassovary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was a stopgap!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892224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Right choice at the time!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Whaaaaaa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27943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Hadoop provides: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31753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Richer graph structure</a:t>
            </a: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Simplified production infrastructure</a:t>
            </a: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Scaling and fault-tolerance “for free”</a:t>
            </a:r>
          </a:p>
        </p:txBody>
      </p:sp>
    </p:spTree>
    <p:extLst>
      <p:ext uri="{BB962C8B-B14F-4D97-AF65-F5344CB8AC3E}">
        <p14:creationId xmlns:p14="http://schemas.microsoft.com/office/powerpoint/2010/main" val="316098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4" grpId="0"/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5892224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The shuffle is what kills you!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Wait, didn’t you say MapReduce sucks?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27943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 exactly is the issue?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317533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Random walks on egocentric 2-hop </a:t>
            </a:r>
            <a:r>
              <a:rPr lang="en-GB" sz="2000" b="0" dirty="0" err="1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neighborhood</a:t>
            </a:r>
            <a:endParaRPr lang="en-GB" sz="2000" b="0" dirty="0">
              <a:solidFill>
                <a:srgbClr val="0070C0"/>
              </a:solidFill>
              <a:latin typeface="Gill Sans" charset="0"/>
              <a:ea typeface="Gill Sans" charset="0"/>
              <a:cs typeface="Gill Sans" charset="0"/>
              <a:sym typeface="Symbol" pitchFamily="18" charset="2"/>
            </a:endParaRP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Naïve approach: self-joins to materialize, then run algorithm</a:t>
            </a:r>
          </a:p>
        </p:txBody>
      </p:sp>
    </p:spTree>
    <p:extLst>
      <p:ext uri="{BB962C8B-B14F-4D97-AF65-F5344CB8AC3E}">
        <p14:creationId xmlns:p14="http://schemas.microsoft.com/office/powerpoint/2010/main" val="168996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Graph algorithms in MapReduce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3178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Key insights: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3559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Batch and “stich together” partial random walks*</a:t>
            </a: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Clever sampling to avoid full materialization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096000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*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Sarma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 et al. Estimating PageRank on Graph Streams. </a:t>
            </a:r>
            <a:r>
              <a:rPr lang="en-US" b="0">
                <a:solidFill>
                  <a:schemeClr val="bg1"/>
                </a:solidFill>
                <a:latin typeface="Gill Sans"/>
                <a:cs typeface="Gill Sans"/>
              </a:rPr>
              <a:t>PODS 2008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Bahmani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 et al. Fast Personalized PageRank on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MapReduce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. SIGMOD 2011.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517577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Tackle the shuffling problem!</a:t>
            </a:r>
          </a:p>
        </p:txBody>
      </p:sp>
    </p:spTree>
    <p:extLst>
      <p:ext uri="{BB962C8B-B14F-4D97-AF65-F5344CB8AC3E}">
        <p14:creationId xmlns:p14="http://schemas.microsoft.com/office/powerpoint/2010/main" val="94651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6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 bwMode="auto">
          <a:xfrm>
            <a:off x="1219200" y="3200400"/>
            <a:ext cx="1600200" cy="762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Candidate Generation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1219200" y="5257800"/>
            <a:ext cx="16002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Candidates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4038600" y="5181600"/>
            <a:ext cx="1676400" cy="762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Classification</a:t>
            </a:r>
          </a:p>
        </p:txBody>
      </p:sp>
      <p:sp>
        <p:nvSpPr>
          <p:cNvPr id="14" name="Right Arrow 13"/>
          <p:cNvSpPr/>
          <p:nvPr/>
        </p:nvSpPr>
        <p:spPr bwMode="auto">
          <a:xfrm>
            <a:off x="2895600" y="5334000"/>
            <a:ext cx="1066800" cy="4572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762000" y="1600200"/>
            <a:ext cx="6248400" cy="609600"/>
            <a:chOff x="762000" y="1143000"/>
            <a:chExt cx="6248400" cy="609600"/>
          </a:xfrm>
        </p:grpSpPr>
        <p:sp>
          <p:nvSpPr>
            <p:cNvPr id="15" name="Rectangle 14"/>
            <p:cNvSpPr/>
            <p:nvPr/>
          </p:nvSpPr>
          <p:spPr bwMode="auto">
            <a:xfrm>
              <a:off x="762000" y="1143000"/>
              <a:ext cx="1600200" cy="609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0" dirty="0">
                  <a:solidFill>
                    <a:schemeClr val="bg1"/>
                  </a:solidFill>
                  <a:latin typeface="Gill Sans"/>
                  <a:cs typeface="Gill Sans"/>
                </a:rPr>
                <a:t>Follow graph</a:t>
              </a: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2438400" y="1143000"/>
              <a:ext cx="1600200" cy="609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0" dirty="0" err="1">
                  <a:solidFill>
                    <a:schemeClr val="bg1"/>
                  </a:solidFill>
                  <a:latin typeface="Gill Sans"/>
                  <a:cs typeface="Gill Sans"/>
                </a:rPr>
                <a:t>Retweet</a:t>
              </a:r>
              <a:r>
                <a:rPr lang="en-US" b="0" dirty="0">
                  <a:solidFill>
                    <a:schemeClr val="bg1"/>
                  </a:solidFill>
                  <a:latin typeface="Gill Sans"/>
                  <a:cs typeface="Gill Sans"/>
                </a:rPr>
                <a:t> graph</a:t>
              </a: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4114800" y="1143000"/>
              <a:ext cx="1600200" cy="609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0" dirty="0">
                  <a:solidFill>
                    <a:schemeClr val="bg1"/>
                  </a:solidFill>
                  <a:latin typeface="Gill Sans"/>
                  <a:cs typeface="Gill Sans"/>
                </a:rPr>
                <a:t>Favorite graph</a:t>
              </a: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105400" y="1219200"/>
              <a:ext cx="190500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0" dirty="0">
                  <a:solidFill>
                    <a:schemeClr val="bg1"/>
                  </a:solidFill>
                  <a:latin typeface="Gill Sans"/>
                  <a:cs typeface="Gill Sans"/>
                </a:rPr>
                <a:t>…</a:t>
              </a:r>
            </a:p>
          </p:txBody>
        </p:sp>
      </p:grpSp>
      <p:sp>
        <p:nvSpPr>
          <p:cNvPr id="20" name="Right Arrow 19"/>
          <p:cNvSpPr/>
          <p:nvPr/>
        </p:nvSpPr>
        <p:spPr bwMode="auto">
          <a:xfrm>
            <a:off x="5791200" y="5334000"/>
            <a:ext cx="1066800" cy="4572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934200" y="5257800"/>
            <a:ext cx="16002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Final Results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4038600" y="3276600"/>
            <a:ext cx="16002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Trained Model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3" name="Right Arrow 22"/>
          <p:cNvSpPr/>
          <p:nvPr/>
        </p:nvSpPr>
        <p:spPr bwMode="auto">
          <a:xfrm rot="5400000">
            <a:off x="1524000" y="4419600"/>
            <a:ext cx="1066800" cy="4572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24" name="Straight Arrow Connector 23"/>
          <p:cNvCxnSpPr/>
          <p:nvPr/>
        </p:nvCxnSpPr>
        <p:spPr bwMode="auto">
          <a:xfrm>
            <a:off x="1600200" y="2286000"/>
            <a:ext cx="152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 bwMode="auto">
          <a:xfrm flipH="1">
            <a:off x="2133600" y="2286000"/>
            <a:ext cx="914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 bwMode="auto">
          <a:xfrm flipH="1">
            <a:off x="2667000" y="2286000"/>
            <a:ext cx="17526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>
            <a:off x="2209800" y="2286000"/>
            <a:ext cx="19050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Right Arrow 28"/>
          <p:cNvSpPr/>
          <p:nvPr/>
        </p:nvSpPr>
        <p:spPr bwMode="auto">
          <a:xfrm rot="5400000">
            <a:off x="4343400" y="4343400"/>
            <a:ext cx="1066800" cy="4572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31" name="Straight Arrow Connector 30"/>
          <p:cNvCxnSpPr/>
          <p:nvPr/>
        </p:nvCxnSpPr>
        <p:spPr bwMode="auto">
          <a:xfrm>
            <a:off x="3429000" y="2286000"/>
            <a:ext cx="11430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 bwMode="auto">
          <a:xfrm flipH="1">
            <a:off x="4876800" y="2286000"/>
            <a:ext cx="152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0" y="6400800"/>
            <a:ext cx="91440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Lin and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Kolcz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. Large-Scale Machine Learning at Twitter. SIGMOD 2012.</a:t>
            </a: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Throw in ML while we’re at it…</a:t>
            </a:r>
          </a:p>
        </p:txBody>
      </p:sp>
    </p:spTree>
    <p:extLst>
      <p:ext uri="{BB962C8B-B14F-4D97-AF65-F5344CB8AC3E}">
        <p14:creationId xmlns:p14="http://schemas.microsoft.com/office/powerpoint/2010/main" val="33456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3" grpId="0" animBg="1"/>
      <p:bldP spid="14" grpId="0" animBg="1"/>
      <p:bldP spid="20" grpId="0" animBg="1"/>
      <p:bldP spid="21" grpId="0" animBg="1"/>
      <p:bldP spid="22" grpId="0" animBg="1"/>
      <p:bldP spid="23" grpId="0" animBg="1"/>
      <p:bldP spid="2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hos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5328731"/>
            <a:ext cx="9144000" cy="12186731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(Fire hose)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859339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FFFFFF"/>
                </a:solidFill>
                <a:latin typeface="Gill Sans"/>
                <a:cs typeface="Gill Sans"/>
              </a:rPr>
              <a:t>Act III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6927" y="220980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  <a:latin typeface="Gill Sans"/>
                <a:cs typeface="Gill Sans"/>
              </a:rPr>
              <a:t>MagicRecs</a:t>
            </a:r>
            <a:endParaRPr lang="en-US" sz="36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181290"/>
            <a:ext cx="9144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rgbClr val="FFFFFF"/>
                </a:solidFill>
                <a:latin typeface="Gill Sans"/>
                <a:cs typeface="Gill Sans"/>
              </a:rPr>
              <a:t>(circa 2013)</a:t>
            </a:r>
          </a:p>
        </p:txBody>
      </p:sp>
    </p:spTree>
    <p:extLst>
      <p:ext uri="{BB962C8B-B14F-4D97-AF65-F5344CB8AC3E}">
        <p14:creationId xmlns:p14="http://schemas.microsoft.com/office/powerpoint/2010/main" val="17037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iracobra_P39_Assembly_LOC_02902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52400" y="-374441"/>
            <a:ext cx="9296399" cy="748419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Wikipedia (Factory)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381000" y="5600700"/>
            <a:ext cx="8077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0" kern="0" dirty="0">
                <a:latin typeface="Gill Sans"/>
                <a:ea typeface="+mj-ea"/>
                <a:cs typeface="Gill Sans"/>
              </a:rPr>
              <a:t>… to building </a:t>
            </a:r>
            <a:r>
              <a:rPr lang="en-US" sz="3200" b="0" kern="0" dirty="0" err="1">
                <a:latin typeface="Gill Sans"/>
                <a:ea typeface="+mj-ea"/>
                <a:cs typeface="Gill Sans"/>
              </a:rPr>
              <a:t>sh</a:t>
            </a:r>
            <a:r>
              <a:rPr lang="en-US" sz="3200" b="0" kern="0" dirty="0">
                <a:latin typeface="Gill Sans"/>
                <a:ea typeface="+mj-ea"/>
                <a:cs typeface="Gill Sans"/>
              </a:rPr>
              <a:t>*t that works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360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ndon_bus_and_telephone_box_on_Haymarket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045" y="1"/>
            <a:ext cx="10281645" cy="6858000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(Motion Blur)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435024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Gill Sans"/>
                <a:cs typeface="Gill Sans"/>
              </a:rPr>
              <a:t>Isn’t the point of Twitter real-time?</a:t>
            </a:r>
            <a:endParaRPr lang="en-US" sz="32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89739">
            <a:off x="1186203" y="912557"/>
            <a:ext cx="4611010" cy="19576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58629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FFFF"/>
                </a:solidFill>
                <a:latin typeface="Gill Sans"/>
                <a:cs typeface="Gill Sans"/>
              </a:rPr>
              <a:t>So why is WTF still dominated by batch processing?</a:t>
            </a:r>
          </a:p>
        </p:txBody>
      </p:sp>
    </p:spTree>
    <p:extLst>
      <p:ext uri="{BB962C8B-B14F-4D97-AF65-F5344CB8AC3E}">
        <p14:creationId xmlns:p14="http://schemas.microsoft.com/office/powerpoint/2010/main" val="70617875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11430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Observation: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fresh recommendations get better engagement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16002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Logical conclusion: 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generate recommendations in real time!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27181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From batch to real-time recommendations: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309913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Recommendations based on recent activity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“Trending in your network”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40165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Inverts the WTF problem: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43975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this user, what recommendations to generate?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Given this new edge, which user to make recommendations to?</a:t>
            </a:r>
          </a:p>
        </p:txBody>
      </p:sp>
    </p:spTree>
    <p:extLst>
      <p:ext uri="{BB962C8B-B14F-4D97-AF65-F5344CB8AC3E}">
        <p14:creationId xmlns:p14="http://schemas.microsoft.com/office/powerpoint/2010/main" val="408654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6" grpId="0"/>
      <p:bldP spid="17" grpId="0"/>
      <p:bldP spid="18" grpId="0"/>
      <p:bldP spid="1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4207419" y="3262389"/>
            <a:ext cx="406879" cy="406879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endParaRPr lang="en-US" sz="1600" i="1" baseline="-25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Oval 2"/>
          <p:cNvSpPr/>
          <p:nvPr/>
        </p:nvSpPr>
        <p:spPr>
          <a:xfrm>
            <a:off x="3200400" y="2148692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lang="en-US" sz="1600" i="1" baseline="-25000" dirty="0">
                <a:solidFill>
                  <a:schemeClr val="bg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5224804" y="2148692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lang="en-US" i="1" baseline="-25000" dirty="0">
                <a:solidFill>
                  <a:schemeClr val="bg1"/>
                </a:solidFill>
                <a:latin typeface="Arial"/>
                <a:cs typeface="Arial"/>
              </a:rPr>
              <a:t>3</a:t>
            </a:r>
            <a:endParaRPr lang="en-US" sz="1600" i="1" baseline="-25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Oval 6"/>
          <p:cNvSpPr/>
          <p:nvPr/>
        </p:nvSpPr>
        <p:spPr>
          <a:xfrm>
            <a:off x="4207419" y="1179110"/>
            <a:ext cx="406879" cy="406879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>
                <a:solidFill>
                  <a:schemeClr val="bg1"/>
                </a:solidFill>
                <a:latin typeface="Arial"/>
                <a:cs typeface="Arial"/>
              </a:rPr>
              <a:t>C</a:t>
            </a:r>
            <a:r>
              <a:rPr lang="en-US" sz="1600" i="1" baseline="-25000" dirty="0">
                <a:solidFill>
                  <a:schemeClr val="bg1"/>
                </a:solidFill>
                <a:latin typeface="Arial"/>
                <a:cs typeface="Arial"/>
              </a:rPr>
              <a:t>2</a:t>
            </a:r>
          </a:p>
        </p:txBody>
      </p:sp>
      <p:cxnSp>
        <p:nvCxnSpPr>
          <p:cNvPr id="10" name="Straight Arrow Connector 9"/>
          <p:cNvCxnSpPr>
            <a:stCxn id="2" idx="1"/>
            <a:endCxn id="3" idx="5"/>
          </p:cNvCxnSpPr>
          <p:nvPr/>
        </p:nvCxnSpPr>
        <p:spPr>
          <a:xfrm flipH="1" flipV="1">
            <a:off x="3547693" y="2495985"/>
            <a:ext cx="719312" cy="8259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" idx="7"/>
            <a:endCxn id="5" idx="3"/>
          </p:cNvCxnSpPr>
          <p:nvPr/>
        </p:nvCxnSpPr>
        <p:spPr>
          <a:xfrm flipV="1">
            <a:off x="4554712" y="2495985"/>
            <a:ext cx="729678" cy="8259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7"/>
            <a:endCxn id="7" idx="3"/>
          </p:cNvCxnSpPr>
          <p:nvPr/>
        </p:nvCxnSpPr>
        <p:spPr>
          <a:xfrm flipV="1">
            <a:off x="3547693" y="1526403"/>
            <a:ext cx="719312" cy="681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1"/>
            <a:endCxn id="7" idx="5"/>
          </p:cNvCxnSpPr>
          <p:nvPr/>
        </p:nvCxnSpPr>
        <p:spPr>
          <a:xfrm flipH="1" flipV="1">
            <a:off x="4554712" y="1526403"/>
            <a:ext cx="729678" cy="681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4197441" y="2171639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lang="en-US" i="1" baseline="-25000" dirty="0">
                <a:solidFill>
                  <a:schemeClr val="bg1"/>
                </a:solidFill>
                <a:latin typeface="Arial"/>
                <a:cs typeface="Arial"/>
              </a:rPr>
              <a:t>2</a:t>
            </a:r>
            <a:endParaRPr lang="en-US" sz="1600" i="1" baseline="-25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9" name="Straight Arrow Connector 18"/>
          <p:cNvCxnSpPr>
            <a:stCxn id="2" idx="0"/>
            <a:endCxn id="18" idx="4"/>
          </p:cNvCxnSpPr>
          <p:nvPr/>
        </p:nvCxnSpPr>
        <p:spPr>
          <a:xfrm flipH="1" flipV="1">
            <a:off x="4400881" y="2578518"/>
            <a:ext cx="9978" cy="683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0"/>
            <a:endCxn id="7" idx="4"/>
          </p:cNvCxnSpPr>
          <p:nvPr/>
        </p:nvCxnSpPr>
        <p:spPr>
          <a:xfrm flipV="1">
            <a:off x="4400881" y="1585989"/>
            <a:ext cx="9978" cy="5856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3897868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Gill Sans"/>
                <a:cs typeface="Gill Sans"/>
              </a:rPr>
              <a:t>Why does this work?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502241" y="1714439"/>
            <a:ext cx="0" cy="1471750"/>
          </a:xfrm>
          <a:prstGeom prst="straightConnector1">
            <a:avLst/>
          </a:prstGeom>
          <a:ln w="60325"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0" y="4283333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A follows B’s because they’re interesting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4659868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B’s following C’s because “something’s happening”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0" y="5040868"/>
            <a:ext cx="9144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(generalizes to any activity)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6197024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Gupta,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Satuluri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Grewal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Gurumurthy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Zhabiuk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, Li, and Lin. Real-Time Twitter Recommendation: </a:t>
            </a:r>
            <a:b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Online Motif Detection in Large Dynamic Graphs. VLDB 2014</a:t>
            </a:r>
          </a:p>
        </p:txBody>
      </p:sp>
    </p:spTree>
    <p:extLst>
      <p:ext uri="{BB962C8B-B14F-4D97-AF65-F5344CB8AC3E}">
        <p14:creationId xmlns:p14="http://schemas.microsoft.com/office/powerpoint/2010/main" val="35340417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18" grpId="0" animBg="1"/>
      <p:bldP spid="26" grpId="0"/>
      <p:bldP spid="34" grpId="0"/>
      <p:bldP spid="35" grpId="0"/>
      <p:bldP spid="3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813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Gill Sans"/>
                <a:cs typeface="Gill Sans"/>
              </a:rPr>
              <a:t>Scale of the Problem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O(10</a:t>
            </a:r>
            <a:r>
              <a:rPr lang="en-US" sz="2400" b="0" baseline="30000" dirty="0">
                <a:solidFill>
                  <a:schemeClr val="bg1"/>
                </a:solidFill>
                <a:latin typeface="Gill Sans"/>
                <a:cs typeface="Gill Sans"/>
              </a:rPr>
              <a:t>8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) vertices, O(10</a:t>
            </a:r>
            <a:r>
              <a:rPr lang="en-US" sz="2400" b="0" baseline="30000" dirty="0">
                <a:solidFill>
                  <a:schemeClr val="bg1"/>
                </a:solidFill>
                <a:latin typeface="Gill Sans"/>
                <a:cs typeface="Gill Sans"/>
              </a:rPr>
              <a:t>10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) edges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14433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Designed for O(10</a:t>
            </a:r>
            <a:r>
              <a:rPr lang="en-US" sz="2400" b="0" baseline="30000" dirty="0">
                <a:solidFill>
                  <a:schemeClr val="bg1"/>
                </a:solidFill>
                <a:latin typeface="Gill Sans"/>
                <a:cs typeface="Gill Sans"/>
              </a:rPr>
              <a:t>4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) events per second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3483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Materialize everyone’s two-hop neighborhood, intersect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5863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Gill Sans"/>
                <a:cs typeface="Gill Sans"/>
              </a:rPr>
              <a:t>Naïve solutions: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9673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Poll each vertex periodically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2533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70C0"/>
                </a:solidFill>
                <a:latin typeface="Gill Sans"/>
                <a:cs typeface="Gill Sans"/>
              </a:rPr>
              <a:t>Idea #2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: Partition graph to eliminate non-local intersections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4913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Gill Sans"/>
                <a:cs typeface="Gill Sans"/>
              </a:rPr>
              <a:t>Production solution: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8723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70C0"/>
                </a:solidFill>
                <a:latin typeface="Gill Sans"/>
                <a:cs typeface="Gill Sans"/>
              </a:rPr>
              <a:t>Idea #1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: Convert problem into adjacency list intersection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197024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Gupta,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Satuluri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Grewal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Gurumurthy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Zhabiuk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, Li, and Lin. Real-Time Twitter Recommendation: </a:t>
            </a:r>
            <a:b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Online Motif Detection in Large Dynamic Graphs. VLDB 2014</a:t>
            </a:r>
          </a:p>
        </p:txBody>
      </p:sp>
    </p:spTree>
    <p:extLst>
      <p:ext uri="{BB962C8B-B14F-4D97-AF65-F5344CB8AC3E}">
        <p14:creationId xmlns:p14="http://schemas.microsoft.com/office/powerpoint/2010/main" val="66928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6" grpId="0"/>
      <p:bldP spid="7" grpId="0"/>
      <p:bldP spid="8" grpId="0"/>
      <p:bldP spid="12" grpId="0"/>
      <p:bldP spid="13" grpId="0"/>
      <p:bldP spid="1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531019" y="4953000"/>
            <a:ext cx="406879" cy="406879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Oval 2"/>
          <p:cNvSpPr/>
          <p:nvPr/>
        </p:nvSpPr>
        <p:spPr>
          <a:xfrm>
            <a:off x="1371600" y="3584824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sz="1600" i="1" baseline="-25000" dirty="0">
                <a:solidFill>
                  <a:srgbClr val="000000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3707921" y="3584824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i="1" baseline="-25000" dirty="0">
                <a:solidFill>
                  <a:srgbClr val="000000"/>
                </a:solidFill>
                <a:latin typeface="Arial"/>
                <a:cs typeface="Arial"/>
              </a:rPr>
              <a:t>3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" name="Oval 6"/>
          <p:cNvSpPr/>
          <p:nvPr/>
        </p:nvSpPr>
        <p:spPr>
          <a:xfrm>
            <a:off x="2531019" y="2286000"/>
            <a:ext cx="406879" cy="406879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lang="en-US" sz="1600" i="1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</a:p>
        </p:txBody>
      </p:sp>
      <p:cxnSp>
        <p:nvCxnSpPr>
          <p:cNvPr id="10" name="Straight Arrow Connector 9"/>
          <p:cNvCxnSpPr>
            <a:stCxn id="2" idx="1"/>
            <a:endCxn id="3" idx="5"/>
          </p:cNvCxnSpPr>
          <p:nvPr/>
        </p:nvCxnSpPr>
        <p:spPr>
          <a:xfrm flipH="1" flipV="1">
            <a:off x="1718893" y="3932117"/>
            <a:ext cx="871712" cy="10804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" idx="7"/>
            <a:endCxn id="5" idx="3"/>
          </p:cNvCxnSpPr>
          <p:nvPr/>
        </p:nvCxnSpPr>
        <p:spPr>
          <a:xfrm flipV="1">
            <a:off x="2878312" y="3932117"/>
            <a:ext cx="889195" cy="10804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7"/>
            <a:endCxn id="7" idx="3"/>
          </p:cNvCxnSpPr>
          <p:nvPr/>
        </p:nvCxnSpPr>
        <p:spPr>
          <a:xfrm flipV="1">
            <a:off x="1718893" y="2633293"/>
            <a:ext cx="871712" cy="10111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1"/>
            <a:endCxn id="7" idx="5"/>
          </p:cNvCxnSpPr>
          <p:nvPr/>
        </p:nvCxnSpPr>
        <p:spPr>
          <a:xfrm flipH="1" flipV="1">
            <a:off x="2878312" y="2633293"/>
            <a:ext cx="889195" cy="10111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21041" y="3607771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i="1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19" name="Straight Arrow Connector 18"/>
          <p:cNvCxnSpPr>
            <a:stCxn id="2" idx="0"/>
            <a:endCxn id="18" idx="4"/>
          </p:cNvCxnSpPr>
          <p:nvPr/>
        </p:nvCxnSpPr>
        <p:spPr>
          <a:xfrm flipH="1" flipV="1">
            <a:off x="2724481" y="4014650"/>
            <a:ext cx="9978" cy="938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0"/>
            <a:endCxn id="7" idx="4"/>
          </p:cNvCxnSpPr>
          <p:nvPr/>
        </p:nvCxnSpPr>
        <p:spPr>
          <a:xfrm flipV="1">
            <a:off x="2724481" y="2692879"/>
            <a:ext cx="9978" cy="9148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1000" y="5334000"/>
            <a:ext cx="2667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Who we’re making the recommendations to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28600" y="1828800"/>
            <a:ext cx="32004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Who we’re recommending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63166" y="3124200"/>
            <a:ext cx="177043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“influencers”</a:t>
            </a:r>
          </a:p>
        </p:txBody>
      </p:sp>
      <p:sp>
        <p:nvSpPr>
          <p:cNvPr id="29" name="Oval 28"/>
          <p:cNvSpPr/>
          <p:nvPr/>
        </p:nvSpPr>
        <p:spPr>
          <a:xfrm>
            <a:off x="7391400" y="3098321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i="1" baseline="-25000" dirty="0">
                <a:solidFill>
                  <a:srgbClr val="000000"/>
                </a:solidFill>
                <a:latin typeface="Arial"/>
                <a:cs typeface="Arial"/>
              </a:rPr>
              <a:t>i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8382000" y="3098321"/>
            <a:ext cx="406879" cy="406879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lang="en-US" sz="1600" i="1" baseline="-25000" dirty="0" err="1">
                <a:solidFill>
                  <a:srgbClr val="000000"/>
                </a:solidFill>
                <a:latin typeface="Arial"/>
                <a:cs typeface="Arial"/>
              </a:rPr>
              <a:t>j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32" name="Straight Arrow Connector 31"/>
          <p:cNvCxnSpPr>
            <a:stCxn id="29" idx="6"/>
            <a:endCxn id="30" idx="2"/>
          </p:cNvCxnSpPr>
          <p:nvPr/>
        </p:nvCxnSpPr>
        <p:spPr>
          <a:xfrm>
            <a:off x="7798279" y="3301761"/>
            <a:ext cx="58372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7391400" y="3579963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i="1" baseline="-25000" dirty="0">
                <a:solidFill>
                  <a:srgbClr val="000000"/>
                </a:solidFill>
                <a:latin typeface="Arial"/>
                <a:cs typeface="Arial"/>
              </a:rPr>
              <a:t>i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8382000" y="3579963"/>
            <a:ext cx="406879" cy="406879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lang="en-US" sz="1600" i="1" baseline="-25000" dirty="0" err="1">
                <a:solidFill>
                  <a:srgbClr val="000000"/>
                </a:solidFill>
                <a:latin typeface="Arial"/>
                <a:cs typeface="Arial"/>
              </a:rPr>
              <a:t>j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38" name="Straight Arrow Connector 37"/>
          <p:cNvCxnSpPr>
            <a:stCxn id="33" idx="6"/>
            <a:endCxn id="36" idx="2"/>
          </p:cNvCxnSpPr>
          <p:nvPr/>
        </p:nvCxnSpPr>
        <p:spPr>
          <a:xfrm>
            <a:off x="7798279" y="3783403"/>
            <a:ext cx="58372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7391400" y="4088921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i="1" baseline="-25000" dirty="0">
                <a:solidFill>
                  <a:srgbClr val="000000"/>
                </a:solidFill>
                <a:latin typeface="Arial"/>
                <a:cs typeface="Arial"/>
              </a:rPr>
              <a:t>i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8382000" y="4088921"/>
            <a:ext cx="406879" cy="406879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lang="en-US" sz="1600" i="1" baseline="-25000" dirty="0" err="1">
                <a:solidFill>
                  <a:srgbClr val="000000"/>
                </a:solidFill>
                <a:latin typeface="Arial"/>
                <a:cs typeface="Arial"/>
              </a:rPr>
              <a:t>j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41" name="Straight Arrow Connector 40"/>
          <p:cNvCxnSpPr>
            <a:stCxn id="39" idx="6"/>
            <a:endCxn id="40" idx="2"/>
          </p:cNvCxnSpPr>
          <p:nvPr/>
        </p:nvCxnSpPr>
        <p:spPr>
          <a:xfrm>
            <a:off x="7798279" y="4292361"/>
            <a:ext cx="58372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Down Arrow 7"/>
          <p:cNvSpPr/>
          <p:nvPr/>
        </p:nvSpPr>
        <p:spPr bwMode="auto">
          <a:xfrm>
            <a:off x="7848600" y="2133600"/>
            <a:ext cx="415183" cy="838200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276600" y="4933890"/>
            <a:ext cx="3429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i="1" dirty="0">
                <a:solidFill>
                  <a:schemeClr val="bg1"/>
                </a:solidFill>
                <a:latin typeface="Gill Sans"/>
                <a:cs typeface="Gill Sans"/>
              </a:rPr>
              <a:t>S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“static” structure: </a:t>
            </a:r>
            <a:b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stores inverted adjacency lists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76600" y="5695890"/>
            <a:ext cx="4038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query B, return all A’s that link to it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276600" y="1371600"/>
            <a:ext cx="3429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i="1" dirty="0">
                <a:solidFill>
                  <a:schemeClr val="bg1"/>
                </a:solidFill>
                <a:latin typeface="Gill Sans"/>
                <a:cs typeface="Gill Sans"/>
              </a:rPr>
              <a:t>D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“dynamic” structure: </a:t>
            </a:r>
            <a:b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stores inverted adjacency lists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276600" y="2133600"/>
            <a:ext cx="4038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query C, return all B’s that link to it</a:t>
            </a:r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Single Node Solution</a:t>
            </a:r>
          </a:p>
        </p:txBody>
      </p:sp>
    </p:spTree>
    <p:extLst>
      <p:ext uri="{BB962C8B-B14F-4D97-AF65-F5344CB8AC3E}">
        <p14:creationId xmlns:p14="http://schemas.microsoft.com/office/powerpoint/2010/main" val="13792983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3" grpId="0"/>
      <p:bldP spid="29" grpId="0" animBg="1"/>
      <p:bldP spid="30" grpId="0" animBg="1"/>
      <p:bldP spid="33" grpId="0" animBg="1"/>
      <p:bldP spid="36" grpId="0" animBg="1"/>
      <p:bldP spid="39" grpId="0" animBg="1"/>
      <p:bldP spid="40" grpId="0" animBg="1"/>
      <p:bldP spid="8" grpId="0" animBg="1"/>
      <p:bldP spid="43" grpId="0"/>
      <p:bldP spid="44" grpId="0"/>
      <p:bldP spid="45" grpId="0"/>
      <p:bldP spid="4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531019" y="4953000"/>
            <a:ext cx="406879" cy="406879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Oval 2"/>
          <p:cNvSpPr/>
          <p:nvPr/>
        </p:nvSpPr>
        <p:spPr>
          <a:xfrm>
            <a:off x="1371600" y="3584824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sz="1600" i="1" baseline="-25000" dirty="0">
                <a:solidFill>
                  <a:srgbClr val="000000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3707921" y="3584824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lang="en-US" i="1" baseline="-25000" dirty="0">
                <a:solidFill>
                  <a:schemeClr val="bg1"/>
                </a:solidFill>
                <a:latin typeface="Arial"/>
                <a:cs typeface="Arial"/>
              </a:rPr>
              <a:t>3</a:t>
            </a:r>
            <a:endParaRPr lang="en-US" sz="1600" i="1" baseline="-25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Oval 6"/>
          <p:cNvSpPr/>
          <p:nvPr/>
        </p:nvSpPr>
        <p:spPr>
          <a:xfrm>
            <a:off x="2531019" y="2286000"/>
            <a:ext cx="406879" cy="406879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lang="en-US" sz="1600" i="1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</a:p>
        </p:txBody>
      </p:sp>
      <p:cxnSp>
        <p:nvCxnSpPr>
          <p:cNvPr id="10" name="Straight Arrow Connector 9"/>
          <p:cNvCxnSpPr>
            <a:stCxn id="2" idx="1"/>
            <a:endCxn id="3" idx="5"/>
          </p:cNvCxnSpPr>
          <p:nvPr/>
        </p:nvCxnSpPr>
        <p:spPr>
          <a:xfrm flipH="1" flipV="1">
            <a:off x="1718893" y="3932117"/>
            <a:ext cx="871712" cy="10804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" idx="7"/>
            <a:endCxn id="5" idx="3"/>
          </p:cNvCxnSpPr>
          <p:nvPr/>
        </p:nvCxnSpPr>
        <p:spPr>
          <a:xfrm flipV="1">
            <a:off x="2878312" y="3932117"/>
            <a:ext cx="889195" cy="10804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7"/>
            <a:endCxn id="7" idx="3"/>
          </p:cNvCxnSpPr>
          <p:nvPr/>
        </p:nvCxnSpPr>
        <p:spPr>
          <a:xfrm flipV="1">
            <a:off x="1718893" y="2633293"/>
            <a:ext cx="871712" cy="10111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1"/>
            <a:endCxn id="7" idx="5"/>
          </p:cNvCxnSpPr>
          <p:nvPr/>
        </p:nvCxnSpPr>
        <p:spPr>
          <a:xfrm flipH="1" flipV="1">
            <a:off x="2878312" y="2633293"/>
            <a:ext cx="889195" cy="1011117"/>
          </a:xfrm>
          <a:prstGeom prst="straightConnector1">
            <a:avLst/>
          </a:prstGeom>
          <a:ln w="508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21041" y="3607771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i="1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19" name="Straight Arrow Connector 18"/>
          <p:cNvCxnSpPr>
            <a:stCxn id="2" idx="0"/>
            <a:endCxn id="18" idx="4"/>
          </p:cNvCxnSpPr>
          <p:nvPr/>
        </p:nvCxnSpPr>
        <p:spPr>
          <a:xfrm flipH="1" flipV="1">
            <a:off x="2724481" y="4014650"/>
            <a:ext cx="9978" cy="938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0"/>
            <a:endCxn id="7" idx="4"/>
          </p:cNvCxnSpPr>
          <p:nvPr/>
        </p:nvCxnSpPr>
        <p:spPr>
          <a:xfrm flipV="1">
            <a:off x="2724481" y="2692879"/>
            <a:ext cx="9978" cy="9148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1000" y="5334000"/>
            <a:ext cx="2667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Who we’re making the recommendations to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28600" y="1828800"/>
            <a:ext cx="32004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Who we’re recommending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63166" y="3124200"/>
            <a:ext cx="177043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“influencers”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76600" y="4933890"/>
            <a:ext cx="3429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i="1" dirty="0">
                <a:solidFill>
                  <a:schemeClr val="bg1"/>
                </a:solidFill>
                <a:latin typeface="Gill Sans"/>
                <a:cs typeface="Gill Sans"/>
              </a:rPr>
              <a:t>S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“static” structure: </a:t>
            </a:r>
            <a:b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stores inverted adjacency lists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76600" y="5695890"/>
            <a:ext cx="4038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query B, return all A’s that link to it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276600" y="1371600"/>
            <a:ext cx="3429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i="1" dirty="0">
                <a:solidFill>
                  <a:schemeClr val="bg1"/>
                </a:solidFill>
                <a:latin typeface="Gill Sans"/>
                <a:cs typeface="Gill Sans"/>
              </a:rPr>
              <a:t>D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“dynamic” structure: </a:t>
            </a:r>
            <a:b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stores inverted adjacency lists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76600" y="2133600"/>
            <a:ext cx="4038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query C, return all B’s that link to it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00600" y="3276600"/>
            <a:ext cx="4038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2. Query </a:t>
            </a:r>
            <a:r>
              <a:rPr lang="en-US" sz="2000" b="0" i="1" dirty="0">
                <a:solidFill>
                  <a:schemeClr val="bg1"/>
                </a:solidFill>
                <a:latin typeface="Gill Sans"/>
                <a:cs typeface="Gill Sans"/>
              </a:rPr>
              <a:t>D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for </a:t>
            </a:r>
            <a:r>
              <a:rPr lang="en-US" sz="2000" b="0" i="1" dirty="0">
                <a:solidFill>
                  <a:schemeClr val="bg1"/>
                </a:solidFill>
                <a:latin typeface="Gill Sans"/>
                <a:cs typeface="Gill Sans"/>
              </a:rPr>
              <a:t>C</a:t>
            </a:r>
            <a:r>
              <a:rPr lang="en-US" sz="2000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, get </a:t>
            </a:r>
            <a:r>
              <a:rPr lang="en-US" sz="2000" b="0" i="1" dirty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r>
              <a:rPr lang="en-US" sz="2000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2000" b="0" i="1" dirty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r>
              <a:rPr lang="en-US" sz="2000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2000" b="0" i="1" dirty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r>
              <a:rPr lang="en-US" sz="2000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00600" y="3724245"/>
            <a:ext cx="4038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3. For each </a:t>
            </a:r>
            <a:r>
              <a:rPr lang="en-US" sz="2000" b="0" i="1" dirty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r>
              <a:rPr lang="en-US" sz="2000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2000" b="0" i="1" dirty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r>
              <a:rPr lang="en-US" sz="2000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2000" b="0" i="1" dirty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r>
              <a:rPr lang="en-US" sz="2000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, query </a:t>
            </a:r>
            <a:r>
              <a:rPr lang="en-US" sz="2000" b="0" i="1" dirty="0">
                <a:solidFill>
                  <a:schemeClr val="bg1"/>
                </a:solidFill>
                <a:latin typeface="Gill Sans"/>
                <a:cs typeface="Gill Sans"/>
              </a:rPr>
              <a:t>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00600" y="4171890"/>
            <a:ext cx="4038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4. Intersect lists to compute </a:t>
            </a:r>
            <a:r>
              <a:rPr lang="en-US" sz="2000" b="0" i="1" dirty="0">
                <a:solidFill>
                  <a:schemeClr val="bg1"/>
                </a:solidFill>
                <a:latin typeface="Gill Sans"/>
                <a:cs typeface="Gill Sans"/>
              </a:rPr>
              <a:t>A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’s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00600" y="2819400"/>
            <a:ext cx="4038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1. Receive </a:t>
            </a:r>
            <a:r>
              <a:rPr lang="en-US" sz="2000" b="0" i="1" dirty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r>
              <a:rPr lang="en-US" sz="2000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r>
              <a:rPr lang="en-US" sz="2000" b="0" i="1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to</a:t>
            </a:r>
            <a:r>
              <a:rPr lang="en-US" sz="2000" b="0" i="1" dirty="0">
                <a:solidFill>
                  <a:schemeClr val="bg1"/>
                </a:solidFill>
                <a:latin typeface="Gill Sans"/>
                <a:cs typeface="Gill Sans"/>
              </a:rPr>
              <a:t> C</a:t>
            </a:r>
            <a:r>
              <a:rPr lang="en-US" sz="2000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0" y="63201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70C0"/>
                </a:solidFill>
                <a:latin typeface="Gill Sans"/>
                <a:cs typeface="Gill Sans"/>
              </a:rPr>
              <a:t>Idea #1: 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Convert problem into adjacency list intersection</a:t>
            </a: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21051273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31" grpId="0"/>
      <p:bldP spid="34" grpId="0"/>
      <p:bldP spid="35" grpId="0"/>
      <p:bldP spid="37" grpId="0"/>
      <p:bldP spid="4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 bwMode="auto">
          <a:xfrm>
            <a:off x="1219200" y="3886200"/>
            <a:ext cx="3048000" cy="12954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1219200" y="2438400"/>
            <a:ext cx="3048000" cy="12954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2531019" y="4953000"/>
            <a:ext cx="406879" cy="406879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Oval 2"/>
          <p:cNvSpPr/>
          <p:nvPr/>
        </p:nvSpPr>
        <p:spPr>
          <a:xfrm>
            <a:off x="1371600" y="3584824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sz="1600" i="1" baseline="-25000" dirty="0">
                <a:solidFill>
                  <a:srgbClr val="000000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3707921" y="3584824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i="1" baseline="-25000" dirty="0">
                <a:solidFill>
                  <a:srgbClr val="000000"/>
                </a:solidFill>
                <a:latin typeface="Arial"/>
                <a:cs typeface="Arial"/>
              </a:rPr>
              <a:t>3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" name="Oval 6"/>
          <p:cNvSpPr/>
          <p:nvPr/>
        </p:nvSpPr>
        <p:spPr>
          <a:xfrm>
            <a:off x="2531019" y="2286000"/>
            <a:ext cx="406879" cy="406879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lang="en-US" sz="1600" i="1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</a:p>
        </p:txBody>
      </p:sp>
      <p:cxnSp>
        <p:nvCxnSpPr>
          <p:cNvPr id="10" name="Straight Arrow Connector 9"/>
          <p:cNvCxnSpPr>
            <a:stCxn id="2" idx="1"/>
            <a:endCxn id="3" idx="5"/>
          </p:cNvCxnSpPr>
          <p:nvPr/>
        </p:nvCxnSpPr>
        <p:spPr>
          <a:xfrm flipH="1" flipV="1">
            <a:off x="1718893" y="3932117"/>
            <a:ext cx="871712" cy="10804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" idx="7"/>
            <a:endCxn id="5" idx="3"/>
          </p:cNvCxnSpPr>
          <p:nvPr/>
        </p:nvCxnSpPr>
        <p:spPr>
          <a:xfrm flipV="1">
            <a:off x="2878312" y="3932117"/>
            <a:ext cx="889195" cy="10804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7"/>
            <a:endCxn id="7" idx="3"/>
          </p:cNvCxnSpPr>
          <p:nvPr/>
        </p:nvCxnSpPr>
        <p:spPr>
          <a:xfrm flipV="1">
            <a:off x="1718893" y="2633293"/>
            <a:ext cx="871712" cy="10111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1"/>
            <a:endCxn id="7" idx="5"/>
          </p:cNvCxnSpPr>
          <p:nvPr/>
        </p:nvCxnSpPr>
        <p:spPr>
          <a:xfrm flipH="1" flipV="1">
            <a:off x="2878312" y="2633293"/>
            <a:ext cx="889195" cy="10111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21041" y="3607771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i="1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19" name="Straight Arrow Connector 18"/>
          <p:cNvCxnSpPr>
            <a:stCxn id="2" idx="0"/>
            <a:endCxn id="18" idx="4"/>
          </p:cNvCxnSpPr>
          <p:nvPr/>
        </p:nvCxnSpPr>
        <p:spPr>
          <a:xfrm flipH="1" flipV="1">
            <a:off x="2724481" y="4014650"/>
            <a:ext cx="9978" cy="938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0"/>
            <a:endCxn id="7" idx="4"/>
          </p:cNvCxnSpPr>
          <p:nvPr/>
        </p:nvCxnSpPr>
        <p:spPr>
          <a:xfrm flipV="1">
            <a:off x="2724481" y="2692879"/>
            <a:ext cx="9978" cy="9148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1000" y="5334000"/>
            <a:ext cx="2667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Who we’re making the recommendations to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28600" y="1828800"/>
            <a:ext cx="32004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Who we’re recommending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63166" y="3124200"/>
            <a:ext cx="177043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“influencers”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429000" y="1981200"/>
            <a:ext cx="3124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Replicate on every node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429000" y="5181600"/>
            <a:ext cx="1752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Partition by </a:t>
            </a:r>
            <a:r>
              <a:rPr lang="en-US" sz="2000" b="0" i="1" dirty="0">
                <a:solidFill>
                  <a:schemeClr val="bg1"/>
                </a:solidFill>
                <a:latin typeface="Gill Sans"/>
                <a:cs typeface="Gill Sans"/>
              </a:rPr>
              <a:t>A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4572000" y="3882776"/>
            <a:ext cx="3048000" cy="12954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5883819" y="4949576"/>
            <a:ext cx="406879" cy="406879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r>
              <a:rPr lang="en-US" sz="1600" i="1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54" name="Oval 53"/>
          <p:cNvSpPr/>
          <p:nvPr/>
        </p:nvSpPr>
        <p:spPr>
          <a:xfrm>
            <a:off x="4724400" y="3581400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sz="1600" i="1" baseline="-25000" dirty="0">
                <a:solidFill>
                  <a:srgbClr val="000000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55" name="Oval 54"/>
          <p:cNvSpPr/>
          <p:nvPr/>
        </p:nvSpPr>
        <p:spPr>
          <a:xfrm>
            <a:off x="7060721" y="3581400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i="1" baseline="-25000" dirty="0">
                <a:solidFill>
                  <a:srgbClr val="000000"/>
                </a:solidFill>
                <a:latin typeface="Arial"/>
                <a:cs typeface="Arial"/>
              </a:rPr>
              <a:t>5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56" name="Straight Arrow Connector 55"/>
          <p:cNvCxnSpPr>
            <a:stCxn id="53" idx="1"/>
            <a:endCxn id="54" idx="5"/>
          </p:cNvCxnSpPr>
          <p:nvPr/>
        </p:nvCxnSpPr>
        <p:spPr>
          <a:xfrm flipH="1" flipV="1">
            <a:off x="5071693" y="3928693"/>
            <a:ext cx="871712" cy="10804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7"/>
            <a:endCxn id="55" idx="3"/>
          </p:cNvCxnSpPr>
          <p:nvPr/>
        </p:nvCxnSpPr>
        <p:spPr>
          <a:xfrm flipV="1">
            <a:off x="6231112" y="3928693"/>
            <a:ext cx="889195" cy="10804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5873841" y="3604347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i="1" baseline="-25000" dirty="0">
                <a:solidFill>
                  <a:srgbClr val="000000"/>
                </a:solidFill>
                <a:latin typeface="Arial"/>
                <a:cs typeface="Arial"/>
              </a:rPr>
              <a:t>4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59" name="Straight Arrow Connector 58"/>
          <p:cNvCxnSpPr>
            <a:stCxn id="53" idx="0"/>
            <a:endCxn id="58" idx="4"/>
          </p:cNvCxnSpPr>
          <p:nvPr/>
        </p:nvCxnSpPr>
        <p:spPr>
          <a:xfrm flipH="1" flipV="1">
            <a:off x="6077281" y="4011226"/>
            <a:ext cx="9978" cy="938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7543800" y="1498121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i="1" baseline="-25000" dirty="0">
                <a:solidFill>
                  <a:srgbClr val="000000"/>
                </a:solidFill>
                <a:latin typeface="Arial"/>
                <a:cs typeface="Arial"/>
              </a:rPr>
              <a:t>i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8534400" y="1498121"/>
            <a:ext cx="406879" cy="406879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lang="en-US" sz="1600" i="1" baseline="-25000" dirty="0" err="1">
                <a:solidFill>
                  <a:srgbClr val="000000"/>
                </a:solidFill>
                <a:latin typeface="Arial"/>
                <a:cs typeface="Arial"/>
              </a:rPr>
              <a:t>j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62" name="Straight Arrow Connector 61"/>
          <p:cNvCxnSpPr>
            <a:stCxn id="60" idx="6"/>
            <a:endCxn id="61" idx="2"/>
          </p:cNvCxnSpPr>
          <p:nvPr/>
        </p:nvCxnSpPr>
        <p:spPr>
          <a:xfrm>
            <a:off x="7950679" y="1701561"/>
            <a:ext cx="58372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Down Arrow 68"/>
          <p:cNvSpPr/>
          <p:nvPr/>
        </p:nvSpPr>
        <p:spPr bwMode="auto">
          <a:xfrm>
            <a:off x="8001000" y="533400"/>
            <a:ext cx="415183" cy="838200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648200" y="2362200"/>
            <a:ext cx="4267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1. Fan out new edge to every node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648200" y="2667000"/>
            <a:ext cx="4038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2. Run algorithm on each partition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648200" y="2971800"/>
            <a:ext cx="4038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3. Gather results from each partition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0" y="63201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70C0"/>
                </a:solidFill>
                <a:latin typeface="Gill Sans"/>
                <a:cs typeface="Gill Sans"/>
              </a:rPr>
              <a:t>Idea #2: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Partition graph to eliminate non-local intersections</a:t>
            </a:r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Distributed Solution</a:t>
            </a:r>
          </a:p>
        </p:txBody>
      </p:sp>
    </p:spTree>
    <p:extLst>
      <p:ext uri="{BB962C8B-B14F-4D97-AF65-F5344CB8AC3E}">
        <p14:creationId xmlns:p14="http://schemas.microsoft.com/office/powerpoint/2010/main" val="2253719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1" grpId="0" animBg="1"/>
      <p:bldP spid="3" grpId="0" animBg="1"/>
      <p:bldP spid="35" grpId="0"/>
      <p:bldP spid="37" grpId="0"/>
      <p:bldP spid="52" grpId="0" animBg="1"/>
      <p:bldP spid="53" grpId="0" animBg="1"/>
      <p:bldP spid="54" grpId="0" animBg="1"/>
      <p:bldP spid="54" grpId="1" animBg="1"/>
      <p:bldP spid="55" grpId="0" animBg="1"/>
      <p:bldP spid="58" grpId="0" animBg="1"/>
      <p:bldP spid="60" grpId="0" animBg="1"/>
      <p:bldP spid="61" grpId="0" animBg="1"/>
      <p:bldP spid="69" grpId="0" animBg="1"/>
      <p:bldP spid="70" grpId="0"/>
      <p:bldP spid="71" grpId="0"/>
      <p:bldP spid="72" grpId="0"/>
      <p:bldP spid="7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6197024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Gupta,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Satuluri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Grewal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Gurumurthy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Zhabiuk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, Li, and Lin. Real-Time Twitter Recommendation: </a:t>
            </a:r>
            <a:b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Online Motif Detection in Large Dynamic Graphs. VLDB 2014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Production Status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Usage Statistics (Circa 2014)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667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Push recommendations to Twitter mobile users</a:t>
            </a: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Billions of raw candidates, millions of push notifications daily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Launched September 2013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559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Performance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3940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End-to-end latency (from edge creation to delivery): </a:t>
            </a:r>
            <a:b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</a:b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median 7s, p99 15s</a:t>
            </a:r>
          </a:p>
        </p:txBody>
      </p:sp>
    </p:spTree>
    <p:extLst>
      <p:ext uri="{BB962C8B-B14F-4D97-AF65-F5344CB8AC3E}">
        <p14:creationId xmlns:p14="http://schemas.microsoft.com/office/powerpoint/2010/main" val="1144427144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2122" y="0"/>
            <a:ext cx="10325722" cy="6858000"/>
          </a:xfrm>
          <a:prstGeom prst="rect">
            <a:avLst/>
          </a:prstGeom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6611938"/>
            <a:ext cx="4114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err="1">
                <a:solidFill>
                  <a:srgbClr val="FFFFFF"/>
                </a:solidFill>
              </a:rPr>
              <a:t>flickr</a:t>
            </a:r>
            <a:r>
              <a:rPr lang="en-US" sz="1000" b="0" dirty="0">
                <a:solidFill>
                  <a:srgbClr val="FFFFFF"/>
                </a:solidFill>
              </a:rPr>
              <a:t> (https://</a:t>
            </a:r>
            <a:r>
              <a:rPr lang="en-US" sz="1000" b="0" dirty="0" err="1">
                <a:solidFill>
                  <a:srgbClr val="FFFFFF"/>
                </a:solidFill>
              </a:rPr>
              <a:t>www.flickr.com</a:t>
            </a:r>
            <a:r>
              <a:rPr lang="en-US" sz="1000" b="0" dirty="0">
                <a:solidFill>
                  <a:srgbClr val="FFFFFF"/>
                </a:solidFill>
              </a:rPr>
              <a:t>/photos/</a:t>
            </a:r>
            <a:r>
              <a:rPr lang="en-US" sz="1000" b="0" dirty="0" err="1">
                <a:solidFill>
                  <a:srgbClr val="FFFFFF"/>
                </a:solidFill>
              </a:rPr>
              <a:t>martinsfoto</a:t>
            </a:r>
            <a:r>
              <a:rPr lang="en-US" sz="1000" b="0" dirty="0">
                <a:solidFill>
                  <a:srgbClr val="FFFFFF"/>
                </a:solidFill>
              </a:rPr>
              <a:t>/6432093025/)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1859339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FFFFFF"/>
                </a:solidFill>
                <a:latin typeface="Gill Sans"/>
                <a:cs typeface="Gill Sans"/>
              </a:rPr>
              <a:t>Act IV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6927" y="220980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  <a:latin typeface="Gill Sans"/>
                <a:cs typeface="Gill Sans"/>
              </a:rPr>
              <a:t>GraphJet</a:t>
            </a:r>
            <a:endParaRPr lang="en-US" sz="36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181290"/>
            <a:ext cx="9144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rgbClr val="FFFFFF"/>
                </a:solidFill>
                <a:latin typeface="Gill Sans"/>
                <a:cs typeface="Gill Sans"/>
              </a:rPr>
              <a:t>(circa 2014)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572000"/>
            <a:ext cx="91440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FFFF"/>
                </a:solidFill>
                <a:latin typeface="Gill Sans"/>
                <a:cs typeface="Gill Sans"/>
              </a:rPr>
              <a:t>Fully bought into the potential of real-time</a:t>
            </a:r>
            <a:r>
              <a:rPr lang="is-IS" sz="2400" b="0" dirty="0">
                <a:solidFill>
                  <a:srgbClr val="FFFFFF"/>
                </a:solidFill>
                <a:latin typeface="Gill Sans"/>
                <a:cs typeface="Gill Sans"/>
              </a:rPr>
              <a:t>…</a:t>
            </a:r>
          </a:p>
          <a:p>
            <a:pPr algn="ctr"/>
            <a:r>
              <a:rPr lang="is-IS" sz="2400" b="0" dirty="0">
                <a:solidFill>
                  <a:srgbClr val="FFFFFF"/>
                </a:solidFill>
                <a:latin typeface="Gill Sans"/>
                <a:cs typeface="Gill Sans"/>
              </a:rPr>
              <a:t>but needed something </a:t>
            </a:r>
            <a:r>
              <a:rPr lang="en-US" sz="2400" b="0" dirty="0">
                <a:solidFill>
                  <a:srgbClr val="FFFFFF"/>
                </a:solidFill>
                <a:latin typeface="Gill Sans"/>
                <a:cs typeface="Gill Sans"/>
              </a:rPr>
              <a:t>more general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7150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FFFF"/>
                </a:solidFill>
                <a:latin typeface="Gill Sans"/>
                <a:cs typeface="Gill Sans"/>
              </a:rPr>
              <a:t>Focused specifically on the interaction graph</a:t>
            </a:r>
          </a:p>
        </p:txBody>
      </p:sp>
    </p:spTree>
    <p:extLst>
      <p:ext uri="{BB962C8B-B14F-4D97-AF65-F5344CB8AC3E}">
        <p14:creationId xmlns:p14="http://schemas.microsoft.com/office/powerpoint/2010/main" val="17474396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200400" y="1871246"/>
            <a:ext cx="2667000" cy="4343400"/>
            <a:chOff x="3200400" y="880646"/>
            <a:chExt cx="2667000" cy="4343400"/>
          </a:xfrm>
        </p:grpSpPr>
        <p:sp>
          <p:nvSpPr>
            <p:cNvPr id="11" name="Oval 10"/>
            <p:cNvSpPr/>
            <p:nvPr/>
          </p:nvSpPr>
          <p:spPr bwMode="auto">
            <a:xfrm>
              <a:off x="3200400" y="1642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5334000" y="1642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5334000" y="2404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3200400" y="2404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5334000" y="3166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3200400" y="3166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3200400" y="3928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5334000" y="3928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5334000" y="4690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5334000" y="880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11" idx="6"/>
              <a:endCxn id="22" idx="4294967295"/>
            </p:cNvCxnSpPr>
            <p:nvPr/>
          </p:nvCxnSpPr>
          <p:spPr bwMode="auto">
            <a:xfrm flipV="1">
              <a:off x="3733800" y="1147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1" idx="6"/>
              <a:endCxn id="14" idx="2"/>
            </p:cNvCxnSpPr>
            <p:nvPr/>
          </p:nvCxnSpPr>
          <p:spPr bwMode="auto">
            <a:xfrm>
              <a:off x="3733800" y="1909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1" idx="6"/>
              <a:endCxn id="19" idx="1"/>
            </p:cNvCxnSpPr>
            <p:nvPr/>
          </p:nvCxnSpPr>
          <p:spPr bwMode="auto">
            <a:xfrm>
              <a:off x="3733800" y="1909346"/>
              <a:ext cx="1678315" cy="2097415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5" idx="6"/>
              <a:endCxn id="13" idx="2"/>
            </p:cNvCxnSpPr>
            <p:nvPr/>
          </p:nvCxnSpPr>
          <p:spPr bwMode="auto">
            <a:xfrm flipV="1">
              <a:off x="3733800" y="1909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5" idx="6"/>
              <a:endCxn id="16" idx="2"/>
            </p:cNvCxnSpPr>
            <p:nvPr/>
          </p:nvCxnSpPr>
          <p:spPr bwMode="auto">
            <a:xfrm>
              <a:off x="3733800" y="2671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7" idx="6"/>
              <a:endCxn id="13" idx="3"/>
            </p:cNvCxnSpPr>
            <p:nvPr/>
          </p:nvCxnSpPr>
          <p:spPr bwMode="auto">
            <a:xfrm flipV="1">
              <a:off x="3733800" y="2097931"/>
              <a:ext cx="1678315" cy="1335415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7" idx="6"/>
              <a:endCxn id="19" idx="2"/>
            </p:cNvCxnSpPr>
            <p:nvPr/>
          </p:nvCxnSpPr>
          <p:spPr bwMode="auto">
            <a:xfrm>
              <a:off x="3733800" y="3433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8" idx="6"/>
              <a:endCxn id="20" idx="2"/>
            </p:cNvCxnSpPr>
            <p:nvPr/>
          </p:nvCxnSpPr>
          <p:spPr bwMode="auto">
            <a:xfrm>
              <a:off x="3733800" y="4195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8" idx="6"/>
              <a:endCxn id="14" idx="3"/>
            </p:cNvCxnSpPr>
            <p:nvPr/>
          </p:nvCxnSpPr>
          <p:spPr bwMode="auto">
            <a:xfrm flipV="1">
              <a:off x="3733800" y="2859931"/>
              <a:ext cx="1678315" cy="1335415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2673178" y="2071361"/>
            <a:ext cx="1600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users</a:t>
            </a:r>
            <a:endParaRPr lang="en-US" sz="20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419600" y="1387445"/>
            <a:ext cx="2362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tweets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673178" y="1795046"/>
            <a:ext cx="1600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ill Sans"/>
                <a:cs typeface="Gill Sans"/>
              </a:rPr>
              <a:t>LHS</a:t>
            </a:r>
            <a:endParaRPr lang="en-US" sz="200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800600" y="1143000"/>
            <a:ext cx="1600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ill Sans"/>
                <a:cs typeface="Gill Sans"/>
              </a:rPr>
              <a:t>RHS</a:t>
            </a:r>
            <a:endParaRPr lang="en-US" sz="200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07087" y="5483423"/>
            <a:ext cx="2231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b="0" dirty="0" err="1">
                <a:solidFill>
                  <a:schemeClr val="bg1"/>
                </a:solidFill>
                <a:latin typeface="Andale Mono"/>
                <a:cs typeface="Andale Mono"/>
              </a:rPr>
              <a:t>insertEdge</a:t>
            </a:r>
            <a:r>
              <a:rPr lang="pl-PL" sz="1400" b="0" dirty="0">
                <a:solidFill>
                  <a:schemeClr val="bg1"/>
                </a:solidFill>
                <a:latin typeface="Andale Mono"/>
                <a:cs typeface="Andale Mono"/>
              </a:rPr>
              <a:t>(u, t, r)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04800" y="6242446"/>
            <a:ext cx="2447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b="0" dirty="0" err="1">
                <a:solidFill>
                  <a:schemeClr val="bg1"/>
                </a:solidFill>
                <a:latin typeface="Andale Mono"/>
                <a:cs typeface="Andale Mono"/>
              </a:rPr>
              <a:t>getLeftVertexEdges</a:t>
            </a:r>
            <a:r>
              <a:rPr lang="pl-PL" sz="1400" b="0" dirty="0">
                <a:solidFill>
                  <a:schemeClr val="bg1"/>
                </a:solidFill>
                <a:latin typeface="Andale Mono"/>
                <a:cs typeface="Andale Mono"/>
              </a:rPr>
              <a:t>(u)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04800" y="6474023"/>
            <a:ext cx="3416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b="0" dirty="0" err="1">
                <a:solidFill>
                  <a:schemeClr val="bg1"/>
                </a:solidFill>
                <a:latin typeface="Andale Mono"/>
                <a:cs typeface="Andale Mono"/>
              </a:rPr>
              <a:t>getLeftVertexRandomEdges</a:t>
            </a:r>
            <a:r>
              <a:rPr lang="pl-PL" sz="1400" b="0" dirty="0">
                <a:solidFill>
                  <a:schemeClr val="bg1"/>
                </a:solidFill>
                <a:latin typeface="Andale Mono"/>
                <a:cs typeface="Andale Mono"/>
              </a:rPr>
              <a:t>(u, k)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564803" y="6242446"/>
            <a:ext cx="2554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b="0" dirty="0" err="1">
                <a:solidFill>
                  <a:schemeClr val="bg1"/>
                </a:solidFill>
                <a:latin typeface="Andale Mono"/>
                <a:cs typeface="Andale Mono"/>
              </a:rPr>
              <a:t>getRightVertexEdges</a:t>
            </a:r>
            <a:r>
              <a:rPr lang="pl-PL" sz="1400" b="0" dirty="0">
                <a:solidFill>
                  <a:schemeClr val="bg1"/>
                </a:solidFill>
                <a:latin typeface="Andale Mono"/>
                <a:cs typeface="Andale Mono"/>
              </a:rPr>
              <a:t>(t)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562600" y="6474023"/>
            <a:ext cx="3524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b="0" dirty="0" err="1">
                <a:solidFill>
                  <a:schemeClr val="bg1"/>
                </a:solidFill>
                <a:latin typeface="Andale Mono"/>
                <a:cs typeface="Andale Mono"/>
              </a:rPr>
              <a:t>getRightVertexRandomEdges</a:t>
            </a:r>
            <a:r>
              <a:rPr lang="pl-PL" sz="1400" b="0" dirty="0">
                <a:solidFill>
                  <a:schemeClr val="bg1"/>
                </a:solidFill>
                <a:latin typeface="Andale Mono"/>
                <a:cs typeface="Andale Mono"/>
              </a:rPr>
              <a:t>(t, k)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733800" y="1947446"/>
            <a:ext cx="1600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type </a:t>
            </a:r>
            <a:r>
              <a:rPr lang="en-US" sz="2000" b="0" i="1" dirty="0"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Data Model</a:t>
            </a:r>
          </a:p>
        </p:txBody>
      </p:sp>
    </p:spTree>
    <p:extLst>
      <p:ext uri="{BB962C8B-B14F-4D97-AF65-F5344CB8AC3E}">
        <p14:creationId xmlns:p14="http://schemas.microsoft.com/office/powerpoint/2010/main" val="4175577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8" grpId="0"/>
      <p:bldP spid="31" grpId="0"/>
      <p:bldP spid="32" grpId="0"/>
      <p:bldP spid="39" grpId="0"/>
      <p:bldP spid="40" grpId="0"/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087469"/>
            <a:ext cx="9144000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>
                <a:solidFill>
                  <a:schemeClr val="bg1"/>
                </a:solidFill>
                <a:latin typeface="Gill Sans"/>
                <a:cs typeface="Gill Sans"/>
              </a:rPr>
              <a:t>What exactly might a data scientist do at Twitter?</a:t>
            </a:r>
          </a:p>
        </p:txBody>
      </p:sp>
    </p:spTree>
    <p:extLst>
      <p:ext uri="{BB962C8B-B14F-4D97-AF65-F5344CB8AC3E}">
        <p14:creationId xmlns:p14="http://schemas.microsoft.com/office/powerpoint/2010/main" val="3467154773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5848290"/>
            <a:ext cx="91439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Note: design supports revisiting these choices</a:t>
            </a:r>
            <a:endParaRPr lang="en-US" sz="20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12389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Make it simple, make it fast!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Noteworthy design decisions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2114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No partitioning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2495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Focus on recent data, fits on a single machine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3181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No deletes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3562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Not meaningful w/ interaction data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42480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No arbitrary edge metadata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46290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Marginally better results at the cost of space – not worthwhile</a:t>
            </a:r>
          </a:p>
        </p:txBody>
      </p:sp>
    </p:spTree>
    <p:extLst>
      <p:ext uri="{BB962C8B-B14F-4D97-AF65-F5344CB8AC3E}">
        <p14:creationId xmlns:p14="http://schemas.microsoft.com/office/powerpoint/2010/main" val="27739385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5700482" y="3750966"/>
            <a:ext cx="852714" cy="239485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ill Sans"/>
                <a:cs typeface="Gill Sans"/>
              </a:rPr>
              <a:t>Index Segment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6691081" y="4883085"/>
            <a:ext cx="176349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4695368" y="3750966"/>
            <a:ext cx="852714" cy="239485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ill Sans"/>
                <a:cs typeface="Gill Sans"/>
              </a:rPr>
              <a:t>Index Segment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2685140" y="3750966"/>
            <a:ext cx="852714" cy="239485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ill Sans"/>
                <a:cs typeface="Gill Sans"/>
              </a:rPr>
              <a:t>Index Segment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3690254" y="3750966"/>
            <a:ext cx="852714" cy="239485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ill Sans"/>
                <a:cs typeface="Gill Sans"/>
              </a:rPr>
              <a:t>Index Segment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1625596" y="3750966"/>
            <a:ext cx="852714" cy="239485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ill Sans"/>
                <a:cs typeface="Gill Sans"/>
              </a:rPr>
              <a:t>Index Segment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566052" y="3750966"/>
            <a:ext cx="852714" cy="239485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ill Sans"/>
                <a:cs typeface="Gill Sans"/>
              </a:rPr>
              <a:t>Index Segment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7877" y="3775089"/>
            <a:ext cx="1429063" cy="22159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rgbClr val="FF0000"/>
                </a:solidFill>
                <a:latin typeface="Gill Sans"/>
                <a:cs typeface="Gill Sans"/>
              </a:rPr>
              <a:t>✘</a:t>
            </a:r>
            <a:endParaRPr lang="en-US" sz="13800" i="1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 rot="5400000">
            <a:off x="3721095" y="710224"/>
            <a:ext cx="762000" cy="492759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</a:rPr>
              <a:t>Storage Engine</a:t>
            </a:r>
          </a:p>
        </p:txBody>
      </p:sp>
      <p:sp>
        <p:nvSpPr>
          <p:cNvPr id="11" name="Rounded Rectangle 10"/>
          <p:cNvSpPr/>
          <p:nvPr/>
        </p:nvSpPr>
        <p:spPr bwMode="auto">
          <a:xfrm rot="5400000">
            <a:off x="3848091" y="-1093172"/>
            <a:ext cx="508006" cy="492759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</a:rPr>
              <a:t>API Endpoint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089394" y="278424"/>
            <a:ext cx="12700" cy="6712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581400" y="152400"/>
            <a:ext cx="2590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requests</a:t>
            </a:r>
          </a:p>
        </p:txBody>
      </p:sp>
      <p:sp>
        <p:nvSpPr>
          <p:cNvPr id="14" name="Rounded Rectangle 13"/>
          <p:cNvSpPr/>
          <p:nvPr/>
        </p:nvSpPr>
        <p:spPr bwMode="auto">
          <a:xfrm rot="5400000">
            <a:off x="3721095" y="-280377"/>
            <a:ext cx="762000" cy="492759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</a:rPr>
              <a:t>Recommendation Engine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98514" y="4951854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insertEdge</a:t>
            </a:r>
            <a:endParaRPr lang="pl-PL" sz="1800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10200" y="2814802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l-PL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getLeftVertexEdges</a:t>
            </a:r>
            <a:endParaRPr lang="pl-PL" sz="1800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65054" y="3107330"/>
            <a:ext cx="36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l-PL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getLeftVertexRandomEdges</a:t>
            </a:r>
            <a:r>
              <a:rPr lang="pl-PL" sz="1800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058091" y="334402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s-IS" sz="1800" b="0">
                <a:solidFill>
                  <a:schemeClr val="bg1"/>
                </a:solidFill>
                <a:latin typeface="Andale Mono"/>
                <a:cs typeface="Andale Mono"/>
              </a:rPr>
              <a:t>…</a:t>
            </a:r>
            <a:endParaRPr lang="pl-PL" sz="1800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1596566" y="6219790"/>
            <a:ext cx="4969328" cy="461665"/>
            <a:chOff x="1596566" y="6246167"/>
            <a:chExt cx="4969328" cy="461665"/>
          </a:xfrm>
        </p:grpSpPr>
        <p:cxnSp>
          <p:nvCxnSpPr>
            <p:cNvPr id="19" name="Straight Arrow Connector 18"/>
            <p:cNvCxnSpPr>
              <a:stCxn id="22" idx="1"/>
            </p:cNvCxnSpPr>
            <p:nvPr/>
          </p:nvCxnSpPr>
          <p:spPr>
            <a:xfrm flipH="1">
              <a:off x="1596566" y="6477000"/>
              <a:ext cx="1328532" cy="1"/>
            </a:xfrm>
            <a:prstGeom prst="straightConnector1">
              <a:avLst/>
            </a:prstGeom>
            <a:ln>
              <a:tailEnd type="non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925098" y="6246167"/>
              <a:ext cx="225650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>
                  <a:solidFill>
                    <a:schemeClr val="bg1"/>
                  </a:solidFill>
                  <a:latin typeface="Gill Sans"/>
                  <a:cs typeface="Gill Sans"/>
                </a:rPr>
                <a:t>Moving Window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23" name="Straight Arrow Connector 22"/>
            <p:cNvCxnSpPr>
              <a:stCxn id="22" idx="3"/>
            </p:cNvCxnSpPr>
            <p:nvPr/>
          </p:nvCxnSpPr>
          <p:spPr>
            <a:xfrm>
              <a:off x="5181600" y="6477000"/>
              <a:ext cx="1377947" cy="8499"/>
            </a:xfrm>
            <a:prstGeom prst="straightConnector1">
              <a:avLst/>
            </a:prstGeom>
            <a:ln>
              <a:tailEnd type="non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1600200" y="6324600"/>
              <a:ext cx="12694" cy="321799"/>
            </a:xfrm>
            <a:prstGeom prst="straightConnector1">
              <a:avLst/>
            </a:prstGeom>
            <a:ln>
              <a:tailEnd type="non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6553200" y="6324600"/>
              <a:ext cx="12694" cy="321799"/>
            </a:xfrm>
            <a:prstGeom prst="straightConnector1">
              <a:avLst/>
            </a:prstGeom>
            <a:ln>
              <a:tailEnd type="non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2414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" grpId="0" animBg="1"/>
      <p:bldP spid="5" grpId="0" animBg="1"/>
      <p:bldP spid="6" grpId="0" animBg="1"/>
      <p:bldP spid="7" grpId="0" animBg="1"/>
      <p:bldP spid="8" grpId="0" animBg="1"/>
      <p:bldP spid="8" grpId="1" animBg="1"/>
      <p:bldP spid="9" grpId="0"/>
      <p:bldP spid="9" grpId="1"/>
      <p:bldP spid="10" grpId="0" animBg="1"/>
      <p:bldP spid="11" grpId="0" animBg="1"/>
      <p:bldP spid="13" grpId="0"/>
      <p:bldP spid="14" grpId="0" animBg="1"/>
      <p:bldP spid="15" grpId="0"/>
      <p:bldP spid="16" grpId="0"/>
      <p:bldP spid="17" grpId="0"/>
      <p:bldP spid="2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813067" y="1219200"/>
            <a:ext cx="4108622" cy="5029200"/>
            <a:chOff x="2673178" y="194846"/>
            <a:chExt cx="4108622" cy="5029200"/>
          </a:xfrm>
        </p:grpSpPr>
        <p:sp>
          <p:nvSpPr>
            <p:cNvPr id="11" name="Oval 10"/>
            <p:cNvSpPr/>
            <p:nvPr/>
          </p:nvSpPr>
          <p:spPr bwMode="auto">
            <a:xfrm>
              <a:off x="3200400" y="1642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5334000" y="1642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5334000" y="2404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3200400" y="2404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5334000" y="3166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3200400" y="3166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3200400" y="3928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5334000" y="3928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5334000" y="4690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5334000" y="880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11" idx="6"/>
              <a:endCxn id="22" idx="2"/>
            </p:cNvCxnSpPr>
            <p:nvPr/>
          </p:nvCxnSpPr>
          <p:spPr bwMode="auto">
            <a:xfrm flipV="1">
              <a:off x="3733800" y="1147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1" idx="6"/>
              <a:endCxn id="14" idx="2"/>
            </p:cNvCxnSpPr>
            <p:nvPr/>
          </p:nvCxnSpPr>
          <p:spPr bwMode="auto">
            <a:xfrm>
              <a:off x="3733800" y="1909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1" idx="6"/>
              <a:endCxn id="19" idx="1"/>
            </p:cNvCxnSpPr>
            <p:nvPr/>
          </p:nvCxnSpPr>
          <p:spPr bwMode="auto">
            <a:xfrm>
              <a:off x="3733800" y="1909346"/>
              <a:ext cx="1678315" cy="2097415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5" idx="6"/>
              <a:endCxn id="13" idx="2"/>
            </p:cNvCxnSpPr>
            <p:nvPr/>
          </p:nvCxnSpPr>
          <p:spPr bwMode="auto">
            <a:xfrm flipV="1">
              <a:off x="3733800" y="1909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5" idx="6"/>
              <a:endCxn id="16" idx="2"/>
            </p:cNvCxnSpPr>
            <p:nvPr/>
          </p:nvCxnSpPr>
          <p:spPr bwMode="auto">
            <a:xfrm>
              <a:off x="3733800" y="2671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7" idx="6"/>
              <a:endCxn id="13" idx="3"/>
            </p:cNvCxnSpPr>
            <p:nvPr/>
          </p:nvCxnSpPr>
          <p:spPr bwMode="auto">
            <a:xfrm flipV="1">
              <a:off x="3733800" y="2097931"/>
              <a:ext cx="1678315" cy="1335415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7" idx="6"/>
              <a:endCxn id="19" idx="2"/>
            </p:cNvCxnSpPr>
            <p:nvPr/>
          </p:nvCxnSpPr>
          <p:spPr bwMode="auto">
            <a:xfrm>
              <a:off x="3733800" y="3433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8" idx="6"/>
              <a:endCxn id="20" idx="2"/>
            </p:cNvCxnSpPr>
            <p:nvPr/>
          </p:nvCxnSpPr>
          <p:spPr bwMode="auto">
            <a:xfrm>
              <a:off x="3733800" y="4195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8" idx="6"/>
              <a:endCxn id="14" idx="3"/>
            </p:cNvCxnSpPr>
            <p:nvPr/>
          </p:nvCxnSpPr>
          <p:spPr bwMode="auto">
            <a:xfrm flipV="1">
              <a:off x="3733800" y="2859931"/>
              <a:ext cx="1678315" cy="1335415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2673178" y="1080761"/>
              <a:ext cx="1600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users</a:t>
              </a:r>
              <a:endParaRPr lang="en-US" sz="2000" b="0" i="1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419600" y="439291"/>
              <a:ext cx="2362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tweets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673178" y="804446"/>
              <a:ext cx="1600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Gill Sans"/>
                  <a:cs typeface="Gill Sans"/>
                </a:rPr>
                <a:t>LHS</a:t>
              </a:r>
              <a:endParaRPr lang="en-US" sz="2000" i="1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800600" y="194846"/>
              <a:ext cx="1600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Gill Sans"/>
                  <a:cs typeface="Gill Sans"/>
                </a:rPr>
                <a:t>RHS</a:t>
              </a:r>
              <a:endParaRPr lang="en-US" sz="2000" i="1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733800" y="956846"/>
              <a:ext cx="1600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type </a:t>
              </a:r>
              <a:r>
                <a:rPr lang="en-US" sz="2000" b="0" i="1" dirty="0">
                  <a:solidFill>
                    <a:schemeClr val="bg1"/>
                  </a:solidFill>
                  <a:latin typeface="Gill Sans"/>
                  <a:cs typeface="Gill Sans"/>
                </a:rPr>
                <a:t>t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04800" y="845403"/>
            <a:ext cx="315276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What tweets might a user be interested in?</a:t>
            </a:r>
          </a:p>
        </p:txBody>
      </p:sp>
      <p:sp>
        <p:nvSpPr>
          <p:cNvPr id="38" name="Right Arrow 37"/>
          <p:cNvSpPr/>
          <p:nvPr/>
        </p:nvSpPr>
        <p:spPr bwMode="auto">
          <a:xfrm>
            <a:off x="2328893" y="4191000"/>
            <a:ext cx="935196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3340289" y="34290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3340289" y="41910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3340289" y="49530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264089" y="2438400"/>
            <a:ext cx="2819400" cy="4038600"/>
            <a:chOff x="3124200" y="2438400"/>
            <a:chExt cx="2819400" cy="4038600"/>
          </a:xfrm>
        </p:grpSpPr>
        <p:cxnSp>
          <p:nvCxnSpPr>
            <p:cNvPr id="4" name="Straight Connector 3"/>
            <p:cNvCxnSpPr/>
            <p:nvPr/>
          </p:nvCxnSpPr>
          <p:spPr bwMode="auto">
            <a:xfrm flipV="1">
              <a:off x="3124200" y="2438400"/>
              <a:ext cx="2819400" cy="99060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 bwMode="auto">
            <a:xfrm>
              <a:off x="3124200" y="3429000"/>
              <a:ext cx="0" cy="205740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 bwMode="auto">
            <a:xfrm>
              <a:off x="5943600" y="2438400"/>
              <a:ext cx="0" cy="403860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 bwMode="auto">
            <a:xfrm>
              <a:off x="3200400" y="5486400"/>
              <a:ext cx="2743200" cy="99060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49" name="TextBox 48"/>
          <p:cNvSpPr txBox="1"/>
          <p:nvPr/>
        </p:nvSpPr>
        <p:spPr>
          <a:xfrm>
            <a:off x="629489" y="4250225"/>
            <a:ext cx="193356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Query User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44689" y="5543490"/>
            <a:ext cx="372426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User’s highly-ranked neighbors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282889" y="5943600"/>
            <a:ext cx="372426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>
                <a:solidFill>
                  <a:schemeClr val="bg1"/>
                </a:solidFill>
                <a:latin typeface="Gill Sans"/>
                <a:cs typeface="Gill Sans"/>
              </a:rPr>
              <a:t>Materialize 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interaction subgraph</a:t>
            </a:r>
          </a:p>
        </p:txBody>
      </p:sp>
      <p:sp>
        <p:nvSpPr>
          <p:cNvPr id="52" name="Left-Right Arrow 51"/>
          <p:cNvSpPr/>
          <p:nvPr/>
        </p:nvSpPr>
        <p:spPr bwMode="auto">
          <a:xfrm>
            <a:off x="3912357" y="4109683"/>
            <a:ext cx="1519194" cy="676245"/>
          </a:xfrm>
          <a:prstGeom prst="left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376347" y="3951955"/>
            <a:ext cx="2450343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Random walk to distribute probability mass</a:t>
            </a:r>
          </a:p>
        </p:txBody>
      </p:sp>
      <p:sp>
        <p:nvSpPr>
          <p:cNvPr id="54" name="Oval 53"/>
          <p:cNvSpPr/>
          <p:nvPr/>
        </p:nvSpPr>
        <p:spPr bwMode="auto">
          <a:xfrm>
            <a:off x="5472932" y="26670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5472932" y="57150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388857" y="5410200"/>
            <a:ext cx="2450343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Inject highly-ranked tweets into </a:t>
            </a:r>
            <a:r>
              <a:rPr lang="en-US" sz="2000" b="0">
                <a:solidFill>
                  <a:schemeClr val="bg1"/>
                </a:solidFill>
                <a:latin typeface="Gill Sans"/>
                <a:cs typeface="Gill Sans"/>
              </a:rPr>
              <a:t>user’s home timeline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0" y="22860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Recommendation Algorithm: </a:t>
            </a:r>
            <a:r>
              <a:rPr lang="en-US" sz="3600" b="0" dirty="0" err="1">
                <a:solidFill>
                  <a:schemeClr val="bg1"/>
                </a:solidFill>
                <a:latin typeface="Gill Sans"/>
                <a:cs typeface="Gill Sans"/>
              </a:rPr>
              <a:t>Subgraph</a:t>
            </a:r>
            <a:r>
              <a:rPr lang="en-US" sz="3600" b="0" dirty="0">
                <a:solidFill>
                  <a:schemeClr val="bg1"/>
                </a:solidFill>
                <a:latin typeface="Gill Sans"/>
                <a:cs typeface="Gill Sans"/>
              </a:rPr>
              <a:t> SALSA</a:t>
            </a:r>
          </a:p>
        </p:txBody>
      </p:sp>
    </p:spTree>
    <p:extLst>
      <p:ext uri="{BB962C8B-B14F-4D97-AF65-F5344CB8AC3E}">
        <p14:creationId xmlns:p14="http://schemas.microsoft.com/office/powerpoint/2010/main" val="17382879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8" grpId="0" animBg="1"/>
      <p:bldP spid="39" grpId="0" animBg="1"/>
      <p:bldP spid="40" grpId="0" animBg="1"/>
      <p:bldP spid="42" grpId="0" animBg="1"/>
      <p:bldP spid="49" grpId="0"/>
      <p:bldP spid="50" grpId="0"/>
      <p:bldP spid="51" grpId="0"/>
      <p:bldP spid="52" grpId="0" animBg="1"/>
      <p:bldP spid="53" grpId="0"/>
      <p:bldP spid="54" grpId="0" animBg="1"/>
      <p:bldP spid="55" grpId="0" animBg="1"/>
      <p:bldP spid="5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816643" y="1219200"/>
            <a:ext cx="4108622" cy="5029200"/>
            <a:chOff x="2673178" y="194846"/>
            <a:chExt cx="4108622" cy="5029200"/>
          </a:xfrm>
        </p:grpSpPr>
        <p:sp>
          <p:nvSpPr>
            <p:cNvPr id="5" name="Oval 4"/>
            <p:cNvSpPr/>
            <p:nvPr/>
          </p:nvSpPr>
          <p:spPr bwMode="auto">
            <a:xfrm>
              <a:off x="3200400" y="1642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5334000" y="1642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5334000" y="2404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3200400" y="2404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5334000" y="3166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3200400" y="3166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3200400" y="3928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5334000" y="3928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5334000" y="4690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5334000" y="880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3" idx="6"/>
              <a:endCxn id="24" idx="2"/>
            </p:cNvCxnSpPr>
            <p:nvPr/>
          </p:nvCxnSpPr>
          <p:spPr bwMode="auto">
            <a:xfrm flipV="1">
              <a:off x="3733800" y="1147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3" idx="6"/>
              <a:endCxn id="16" idx="2"/>
            </p:cNvCxnSpPr>
            <p:nvPr/>
          </p:nvCxnSpPr>
          <p:spPr bwMode="auto">
            <a:xfrm>
              <a:off x="3733800" y="1909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3" idx="6"/>
              <a:endCxn id="21" idx="1"/>
            </p:cNvCxnSpPr>
            <p:nvPr/>
          </p:nvCxnSpPr>
          <p:spPr bwMode="auto">
            <a:xfrm>
              <a:off x="3733800" y="1909346"/>
              <a:ext cx="1678315" cy="2097415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7" idx="6"/>
              <a:endCxn id="15" idx="2"/>
            </p:cNvCxnSpPr>
            <p:nvPr/>
          </p:nvCxnSpPr>
          <p:spPr bwMode="auto">
            <a:xfrm flipV="1">
              <a:off x="3733800" y="1909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7" idx="6"/>
              <a:endCxn id="18" idx="2"/>
            </p:cNvCxnSpPr>
            <p:nvPr/>
          </p:nvCxnSpPr>
          <p:spPr bwMode="auto">
            <a:xfrm>
              <a:off x="3733800" y="2671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9" idx="6"/>
              <a:endCxn id="15" idx="3"/>
            </p:cNvCxnSpPr>
            <p:nvPr/>
          </p:nvCxnSpPr>
          <p:spPr bwMode="auto">
            <a:xfrm flipV="1">
              <a:off x="3733800" y="2097931"/>
              <a:ext cx="1678315" cy="1335415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9" idx="6"/>
              <a:endCxn id="21" idx="2"/>
            </p:cNvCxnSpPr>
            <p:nvPr/>
          </p:nvCxnSpPr>
          <p:spPr bwMode="auto">
            <a:xfrm>
              <a:off x="3733800" y="3433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20" idx="6"/>
              <a:endCxn id="22" idx="2"/>
            </p:cNvCxnSpPr>
            <p:nvPr/>
          </p:nvCxnSpPr>
          <p:spPr bwMode="auto">
            <a:xfrm>
              <a:off x="3733800" y="4195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20" idx="6"/>
              <a:endCxn id="16" idx="3"/>
            </p:cNvCxnSpPr>
            <p:nvPr/>
          </p:nvCxnSpPr>
          <p:spPr bwMode="auto">
            <a:xfrm flipV="1">
              <a:off x="3733800" y="2859931"/>
              <a:ext cx="1678315" cy="1335415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673178" y="1080761"/>
              <a:ext cx="1600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users</a:t>
              </a:r>
              <a:endParaRPr lang="en-US" sz="2000" b="0" i="1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419600" y="439291"/>
              <a:ext cx="2362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tweets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73178" y="804446"/>
              <a:ext cx="1600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Gill Sans"/>
                  <a:cs typeface="Gill Sans"/>
                </a:rPr>
                <a:t>LHS</a:t>
              </a:r>
              <a:endParaRPr lang="en-US" sz="2000" i="1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800600" y="194846"/>
              <a:ext cx="1600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Gill Sans"/>
                  <a:cs typeface="Gill Sans"/>
                </a:rPr>
                <a:t>RHS</a:t>
              </a:r>
              <a:endParaRPr lang="en-US" sz="2000" i="1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733800" y="956846"/>
              <a:ext cx="1600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type </a:t>
              </a:r>
              <a:r>
                <a:rPr lang="en-US" sz="2000" b="0" i="1" dirty="0">
                  <a:solidFill>
                    <a:schemeClr val="bg1"/>
                  </a:solidFill>
                  <a:latin typeface="Gill Sans"/>
                  <a:cs typeface="Gill Sans"/>
                </a:rPr>
                <a:t>t</a:t>
              </a:r>
            </a:p>
          </p:txBody>
        </p:sp>
      </p:grpSp>
      <p:sp>
        <p:nvSpPr>
          <p:cNvPr id="29" name="Right Arrow 28"/>
          <p:cNvSpPr/>
          <p:nvPr/>
        </p:nvSpPr>
        <p:spPr bwMode="auto">
          <a:xfrm>
            <a:off x="2293265" y="2616630"/>
            <a:ext cx="935196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93861" y="2675855"/>
            <a:ext cx="193356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Query User</a:t>
            </a:r>
          </a:p>
        </p:txBody>
      </p:sp>
      <p:sp>
        <p:nvSpPr>
          <p:cNvPr id="31" name="Right Arrow 30"/>
          <p:cNvSpPr/>
          <p:nvPr/>
        </p:nvSpPr>
        <p:spPr bwMode="auto">
          <a:xfrm rot="10800000">
            <a:off x="6088980" y="3370428"/>
            <a:ext cx="935196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76884" y="3157542"/>
            <a:ext cx="193356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Recommend users to follow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058038" y="3411673"/>
            <a:ext cx="193356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Query Tweet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315200" y="3871632"/>
            <a:ext cx="158151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Recommend Content</a:t>
            </a:r>
          </a:p>
        </p:txBody>
      </p:sp>
      <p:sp>
        <p:nvSpPr>
          <p:cNvPr id="35" name="Left-Right Arrow 34"/>
          <p:cNvSpPr/>
          <p:nvPr/>
        </p:nvSpPr>
        <p:spPr bwMode="auto">
          <a:xfrm>
            <a:off x="3917768" y="3370428"/>
            <a:ext cx="1519194" cy="676245"/>
          </a:xfrm>
          <a:prstGeom prst="left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04384" y="4851737"/>
            <a:ext cx="2609803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Formulation of cosine similarity in terms of random walks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204384" y="5924490"/>
            <a:ext cx="260980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Visit prob. ~ sim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47935" y="5539306"/>
            <a:ext cx="4458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getLeftVertexRandomEdges</a:t>
            </a:r>
            <a:r>
              <a:rPr lang="pl-PL" sz="1800" b="0" dirty="0">
                <a:solidFill>
                  <a:schemeClr val="bg1"/>
                </a:solidFill>
                <a:latin typeface="Andale Mono"/>
                <a:cs typeface="Andale Mono"/>
              </a:rPr>
              <a:t>(u, k)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47935" y="5879068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getRightVertexRandomEdges</a:t>
            </a:r>
            <a:r>
              <a:rPr lang="pl-PL" sz="1800" b="0" dirty="0">
                <a:solidFill>
                  <a:schemeClr val="bg1"/>
                </a:solidFill>
                <a:latin typeface="Andale Mono"/>
                <a:cs typeface="Andale Mono"/>
              </a:rPr>
              <a:t>(v, k) 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29261" y="4395899"/>
            <a:ext cx="229816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Efficient sampling API is critical!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Goel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 et al. Discovering Similar Users on Twitter. MLG 2013.</a:t>
            </a:r>
          </a:p>
        </p:txBody>
      </p:sp>
      <p:sp>
        <p:nvSpPr>
          <p:cNvPr id="43" name="Title 1"/>
          <p:cNvSpPr txBox="1">
            <a:spLocks/>
          </p:cNvSpPr>
          <p:nvPr/>
        </p:nvSpPr>
        <p:spPr>
          <a:xfrm>
            <a:off x="0" y="22860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Recommendation Algorithm: </a:t>
            </a:r>
            <a:r>
              <a:rPr lang="en-US" sz="3600" b="0" dirty="0">
                <a:solidFill>
                  <a:schemeClr val="bg1"/>
                </a:solidFill>
                <a:latin typeface="Gill Sans"/>
                <a:cs typeface="Gill Sans"/>
              </a:rPr>
              <a:t>Similarity Query</a:t>
            </a:r>
          </a:p>
        </p:txBody>
      </p:sp>
    </p:spTree>
    <p:extLst>
      <p:ext uri="{BB962C8B-B14F-4D97-AF65-F5344CB8AC3E}">
        <p14:creationId xmlns:p14="http://schemas.microsoft.com/office/powerpoint/2010/main" val="10383611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1" grpId="0" animBg="1"/>
      <p:bldP spid="32" grpId="0"/>
      <p:bldP spid="33" grpId="0"/>
      <p:bldP spid="34" grpId="0"/>
      <p:bldP spid="35" grpId="0" animBg="1"/>
      <p:bldP spid="36" grpId="0"/>
      <p:bldP spid="37" grpId="0"/>
      <p:bldP spid="38" grpId="0"/>
      <p:bldP spid="39" grpId="0"/>
      <p:bldP spid="40" grpId="0"/>
      <p:bldP spid="4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4800" y="2614136"/>
            <a:ext cx="1905000" cy="2417595"/>
            <a:chOff x="304800" y="3192958"/>
            <a:chExt cx="1905000" cy="2417595"/>
          </a:xfrm>
        </p:grpSpPr>
        <p:sp>
          <p:nvSpPr>
            <p:cNvPr id="6" name="Rectangle 5"/>
            <p:cNvSpPr/>
            <p:nvPr/>
          </p:nvSpPr>
          <p:spPr bwMode="auto">
            <a:xfrm>
              <a:off x="304800" y="3593069"/>
              <a:ext cx="1905000" cy="201748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7" name="Can 6"/>
            <p:cNvSpPr/>
            <p:nvPr/>
          </p:nvSpPr>
          <p:spPr bwMode="auto">
            <a:xfrm>
              <a:off x="609600" y="3821669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8" name="Can 7"/>
            <p:cNvSpPr/>
            <p:nvPr/>
          </p:nvSpPr>
          <p:spPr bwMode="auto">
            <a:xfrm>
              <a:off x="1295400" y="3821668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9" name="Can 8"/>
            <p:cNvSpPr/>
            <p:nvPr/>
          </p:nvSpPr>
          <p:spPr bwMode="auto">
            <a:xfrm>
              <a:off x="609600" y="4888468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10" name="Can 9"/>
            <p:cNvSpPr/>
            <p:nvPr/>
          </p:nvSpPr>
          <p:spPr bwMode="auto">
            <a:xfrm>
              <a:off x="609600" y="4355068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11" name="Can 10"/>
            <p:cNvSpPr/>
            <p:nvPr/>
          </p:nvSpPr>
          <p:spPr bwMode="auto">
            <a:xfrm>
              <a:off x="1295400" y="4355068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12" name="Can 11"/>
            <p:cNvSpPr/>
            <p:nvPr/>
          </p:nvSpPr>
          <p:spPr bwMode="auto">
            <a:xfrm>
              <a:off x="1322196" y="4900528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04800" y="3192958"/>
              <a:ext cx="19050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dirty="0">
                  <a:solidFill>
                    <a:schemeClr val="bg1"/>
                  </a:solidFill>
                  <a:latin typeface="Gill Sans"/>
                  <a:cs typeface="Gill Sans"/>
                </a:rPr>
                <a:t>Kafka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341404" y="2404647"/>
            <a:ext cx="2991803" cy="3234153"/>
            <a:chOff x="2341404" y="2983469"/>
            <a:chExt cx="2991803" cy="3234153"/>
          </a:xfrm>
        </p:grpSpPr>
        <p:sp>
          <p:nvSpPr>
            <p:cNvPr id="14" name="Right Arrow 13"/>
            <p:cNvSpPr/>
            <p:nvPr/>
          </p:nvSpPr>
          <p:spPr bwMode="auto">
            <a:xfrm>
              <a:off x="2341404" y="4290928"/>
              <a:ext cx="935196" cy="60960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 bwMode="auto">
            <a:xfrm rot="5400000">
              <a:off x="4079420" y="4689810"/>
              <a:ext cx="615038" cy="176347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 err="1">
                  <a:solidFill>
                    <a:schemeClr val="bg1"/>
                  </a:solidFill>
                  <a:latin typeface="Gill Sans"/>
                </a:rPr>
                <a:t>GraphJet</a:t>
              </a:r>
              <a:endParaRPr lang="en-US" b="0" dirty="0">
                <a:solidFill>
                  <a:schemeClr val="bg1"/>
                </a:solidFill>
                <a:latin typeface="Gill Sans"/>
              </a:endParaRPr>
            </a:p>
          </p:txBody>
        </p:sp>
        <p:sp>
          <p:nvSpPr>
            <p:cNvPr id="17" name="Rounded Rectangle 16"/>
            <p:cNvSpPr/>
            <p:nvPr/>
          </p:nvSpPr>
          <p:spPr bwMode="auto">
            <a:xfrm rot="5400000">
              <a:off x="4079420" y="3927810"/>
              <a:ext cx="615038" cy="176347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 err="1">
                  <a:solidFill>
                    <a:schemeClr val="bg1"/>
                  </a:solidFill>
                  <a:latin typeface="Gill Sans"/>
                </a:rPr>
                <a:t>GraphJet</a:t>
              </a:r>
              <a:endParaRPr lang="en-US" b="0" dirty="0">
                <a:solidFill>
                  <a:schemeClr val="bg1"/>
                </a:solidFill>
                <a:latin typeface="Gill Sans"/>
              </a:endParaRPr>
            </a:p>
          </p:txBody>
        </p:sp>
        <p:sp>
          <p:nvSpPr>
            <p:cNvPr id="18" name="Rounded Rectangle 17"/>
            <p:cNvSpPr/>
            <p:nvPr/>
          </p:nvSpPr>
          <p:spPr bwMode="auto">
            <a:xfrm rot="5400000">
              <a:off x="4079420" y="3160371"/>
              <a:ext cx="615038" cy="176347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 err="1">
                  <a:solidFill>
                    <a:schemeClr val="bg1"/>
                  </a:solidFill>
                  <a:latin typeface="Gill Sans"/>
                </a:rPr>
                <a:t>GraphJet</a:t>
              </a:r>
              <a:endParaRPr lang="en-US" b="0" dirty="0">
                <a:solidFill>
                  <a:schemeClr val="bg1"/>
                </a:solidFill>
                <a:latin typeface="Gill Sans"/>
              </a:endParaRPr>
            </a:p>
          </p:txBody>
        </p:sp>
        <p:sp>
          <p:nvSpPr>
            <p:cNvPr id="19" name="Rounded Rectangle 18"/>
            <p:cNvSpPr/>
            <p:nvPr/>
          </p:nvSpPr>
          <p:spPr bwMode="auto">
            <a:xfrm rot="5400000">
              <a:off x="4068542" y="2409249"/>
              <a:ext cx="615038" cy="176347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 err="1">
                  <a:solidFill>
                    <a:schemeClr val="bg1"/>
                  </a:solidFill>
                  <a:latin typeface="Gill Sans"/>
                </a:rPr>
                <a:t>GraphJet</a:t>
              </a:r>
              <a:endParaRPr lang="en-US" b="0" dirty="0">
                <a:solidFill>
                  <a:schemeClr val="bg1"/>
                </a:solidFill>
                <a:latin typeface="Gill Sans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428207" y="5879068"/>
              <a:ext cx="19050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dirty="0">
                  <a:solidFill>
                    <a:schemeClr val="bg1"/>
                  </a:solidFill>
                  <a:latin typeface="Gill Sans"/>
                  <a:cs typeface="Gill Sans"/>
                </a:rPr>
                <a:t>…</a:t>
              </a:r>
            </a:p>
          </p:txBody>
        </p:sp>
      </p:grpSp>
      <p:sp>
        <p:nvSpPr>
          <p:cNvPr id="27" name="Rounded Rectangle 26"/>
          <p:cNvSpPr/>
          <p:nvPr/>
        </p:nvSpPr>
        <p:spPr bwMode="auto">
          <a:xfrm>
            <a:off x="5435594" y="2404646"/>
            <a:ext cx="508006" cy="302259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</a:rPr>
              <a:t>Load Balancer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980907" y="3090447"/>
            <a:ext cx="2477293" cy="2027013"/>
            <a:chOff x="5980907" y="3669269"/>
            <a:chExt cx="2477293" cy="2027013"/>
          </a:xfrm>
        </p:grpSpPr>
        <p:cxnSp>
          <p:nvCxnSpPr>
            <p:cNvPr id="5" name="Straight Arrow Connector 4"/>
            <p:cNvCxnSpPr/>
            <p:nvPr/>
          </p:nvCxnSpPr>
          <p:spPr bwMode="auto">
            <a:xfrm flipH="1" flipV="1">
              <a:off x="5980907" y="4494768"/>
              <a:ext cx="953293" cy="12700"/>
            </a:xfrm>
            <a:prstGeom prst="straightConnector1">
              <a:avLst/>
            </a:prstGeom>
            <a:ln>
              <a:headEnd type="arrow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/>
            <p:cNvSpPr/>
            <p:nvPr/>
          </p:nvSpPr>
          <p:spPr bwMode="auto">
            <a:xfrm rot="5400000">
              <a:off x="7487046" y="3764914"/>
              <a:ext cx="457200" cy="148510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chemeClr val="bg1"/>
                  </a:solidFill>
                  <a:latin typeface="Gill Sans"/>
                </a:rPr>
                <a:t>Clients</a:t>
              </a:r>
            </a:p>
          </p:txBody>
        </p:sp>
        <p:sp>
          <p:nvSpPr>
            <p:cNvPr id="28" name="Rounded Rectangle 27"/>
            <p:cNvSpPr/>
            <p:nvPr/>
          </p:nvSpPr>
          <p:spPr bwMode="auto">
            <a:xfrm rot="5400000">
              <a:off x="7487046" y="3155315"/>
              <a:ext cx="457200" cy="148510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chemeClr val="bg1"/>
                  </a:solidFill>
                  <a:latin typeface="Gill Sans"/>
                </a:rPr>
                <a:t>Clients</a:t>
              </a:r>
            </a:p>
          </p:txBody>
        </p:sp>
        <p:sp>
          <p:nvSpPr>
            <p:cNvPr id="29" name="Rounded Rectangle 28"/>
            <p:cNvSpPr/>
            <p:nvPr/>
          </p:nvSpPr>
          <p:spPr bwMode="auto">
            <a:xfrm rot="5400000">
              <a:off x="7487046" y="4374514"/>
              <a:ext cx="457200" cy="148510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chemeClr val="bg1"/>
                  </a:solidFill>
                  <a:latin typeface="Gill Sans"/>
                </a:rPr>
                <a:t>Clients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010400" y="5357728"/>
              <a:ext cx="14478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dirty="0">
                  <a:solidFill>
                    <a:schemeClr val="bg1"/>
                  </a:solidFill>
                  <a:latin typeface="Gill Sans"/>
                  <a:cs typeface="Gill Sans"/>
                </a:rPr>
                <a:t>…</a:t>
              </a:r>
            </a:p>
          </p:txBody>
        </p:sp>
      </p:grpSp>
      <p:sp>
        <p:nvSpPr>
          <p:cNvPr id="3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Deployment Architecture</a:t>
            </a:r>
          </a:p>
        </p:txBody>
      </p:sp>
    </p:spTree>
    <p:extLst>
      <p:ext uri="{BB962C8B-B14F-4D97-AF65-F5344CB8AC3E}">
        <p14:creationId xmlns:p14="http://schemas.microsoft.com/office/powerpoint/2010/main" val="12844888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Production Status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Started serving production traffic early 2014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3043535"/>
            <a:ext cx="91439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Cold startup: ingestion at O(10</a:t>
            </a:r>
            <a:r>
              <a:rPr lang="en-US" sz="2400" b="0" baseline="30000" dirty="0">
                <a:solidFill>
                  <a:schemeClr val="bg1"/>
                </a:solidFill>
                <a:latin typeface="Gill Sans"/>
                <a:cs typeface="Gill Sans"/>
              </a:rPr>
              <a:t>6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) edges per sec from Kafka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3424535"/>
            <a:ext cx="91439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Steady state: ingestion at O(10</a:t>
            </a:r>
            <a:r>
              <a:rPr lang="en-US" sz="2400" b="0" baseline="30000" dirty="0">
                <a:solidFill>
                  <a:schemeClr val="bg1"/>
                </a:solidFill>
                <a:latin typeface="Gill Sans"/>
                <a:cs typeface="Gill Sans"/>
              </a:rPr>
              <a:t>4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) edges per sec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4110335"/>
            <a:ext cx="91439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Space usage: O(10</a:t>
            </a:r>
            <a:r>
              <a:rPr lang="en-US" sz="2400" b="0" baseline="30000" dirty="0">
                <a:solidFill>
                  <a:schemeClr val="bg1"/>
                </a:solidFill>
                <a:latin typeface="Gill Sans"/>
                <a:cs typeface="Gill Sans"/>
              </a:rPr>
              <a:t>9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) edges in &lt; 30 GB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4796135"/>
            <a:ext cx="91439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Sample recommendation algorithm</a:t>
            </a:r>
            <a:r>
              <a:rPr lang="en-US" sz="2400" b="0">
                <a:solidFill>
                  <a:schemeClr val="bg1"/>
                </a:solidFill>
                <a:latin typeface="Gill Sans"/>
                <a:cs typeface="Gill Sans"/>
              </a:rPr>
              <a:t>: subgraph SALSA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5177135"/>
            <a:ext cx="91439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500 QPS, p50 = 19ms, p99 = 33ms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0" y="2190690"/>
            <a:ext cx="91439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Dual Intel Xeon 6-cores (</a:t>
            </a:r>
            <a:r>
              <a:rPr lang="is-IS" sz="2400" b="0" dirty="0">
                <a:solidFill>
                  <a:schemeClr val="bg1"/>
                </a:solidFill>
                <a:latin typeface="Gill Sans"/>
                <a:cs typeface="Gill Sans"/>
              </a:rPr>
              <a:t>E5-2620 v2) at 2.1 GHz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9224315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3434191-einstein-tongue_custom-36fb0ce35776dc2d92eda90880022bf48a67e192-s4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"/>
            <a:ext cx="6096000" cy="68416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0960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FFFFFF"/>
                </a:solidFill>
                <a:latin typeface="Gill Sans"/>
                <a:cs typeface="Gill Sans"/>
              </a:rPr>
              <a:t>Make things as simple as possible, but not simpler.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59436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FFFF"/>
                </a:solidFill>
                <a:latin typeface="Gill Sans"/>
                <a:cs typeface="Gill Sans"/>
              </a:rPr>
              <a:t>With lots of data, algorithms don’t really matter that much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2860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Gill Sans"/>
                <a:cs typeface="Gill Sans"/>
              </a:rPr>
              <a:t>Takeaway lesson #01: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3201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FFFF"/>
                </a:solidFill>
                <a:latin typeface="Gill Sans"/>
                <a:cs typeface="Gill Sans"/>
              </a:rPr>
              <a:t>Why a complex architecture when a simple one suffices?</a:t>
            </a:r>
          </a:p>
        </p:txBody>
      </p:sp>
    </p:spTree>
    <p:extLst>
      <p:ext uri="{BB962C8B-B14F-4D97-AF65-F5344CB8AC3E}">
        <p14:creationId xmlns:p14="http://schemas.microsoft.com/office/powerpoint/2010/main" val="7229393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240710770_11d9233cec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800" y="-54173"/>
            <a:ext cx="10363200" cy="69121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25780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latin typeface="Gill Sans"/>
                <a:cs typeface="Gill Sans"/>
              </a:rPr>
              <a:t>Constraints aren’t always technical.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487680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Gill Sans"/>
                <a:cs typeface="Gill Sans"/>
              </a:rPr>
              <a:t>Takeaway lesson #10:</a:t>
            </a:r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4114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pl-PL" sz="1000" b="0" dirty="0" err="1"/>
              <a:t>https</a:t>
            </a:r>
            <a:r>
              <a:rPr lang="pl-PL" sz="1000" b="0" dirty="0"/>
              <a:t>://</a:t>
            </a:r>
            <a:r>
              <a:rPr lang="pl-PL" sz="1000" b="0" dirty="0" err="1"/>
              <a:t>www.flickr.com</a:t>
            </a:r>
            <a:r>
              <a:rPr lang="pl-PL" sz="1000" b="0" dirty="0"/>
              <a:t>/</a:t>
            </a:r>
            <a:r>
              <a:rPr lang="pl-PL" sz="1000" b="0" dirty="0" err="1"/>
              <a:t>photos</a:t>
            </a:r>
            <a:r>
              <a:rPr lang="pl-PL" sz="1000" b="0" dirty="0"/>
              <a:t>/43677780@N07/6240710770/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6561616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186754683_57ad8fab58_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87758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latin typeface="Gill Sans"/>
                <a:cs typeface="Gill Sans"/>
              </a:rPr>
              <a:t>Visiting and revisiting design decisions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550676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Gill Sans"/>
                <a:cs typeface="Gill Sans"/>
              </a:rPr>
              <a:t>Takeaway lesson #11:</a:t>
            </a:r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4114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https://</a:t>
            </a:r>
            <a:r>
              <a:rPr lang="en-US" sz="1000" b="0" dirty="0" err="1"/>
              <a:t>www.flickr.com</a:t>
            </a:r>
            <a:r>
              <a:rPr lang="en-US" sz="1000" b="0" dirty="0"/>
              <a:t>/photos/</a:t>
            </a:r>
            <a:r>
              <a:rPr lang="en-US" sz="1000" b="0" dirty="0" err="1"/>
              <a:t>exmachina</a:t>
            </a:r>
            <a:r>
              <a:rPr lang="en-US" sz="1000" b="0" dirty="0"/>
              <a:t>/8186754683/</a:t>
            </a:r>
          </a:p>
        </p:txBody>
      </p:sp>
    </p:spTree>
    <p:extLst>
      <p:ext uri="{BB962C8B-B14F-4D97-AF65-F5344CB8AC3E}">
        <p14:creationId xmlns:p14="http://schemas.microsoft.com/office/powerpoint/2010/main" val="31377797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e_Zwitscher-Maschine_(Twittering_Machine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743200"/>
            <a:ext cx="9144000" cy="124220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86400" y="228600"/>
            <a:ext cx="29600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0" dirty="0">
                <a:solidFill>
                  <a:schemeClr val="bg1"/>
                </a:solidFill>
                <a:latin typeface="Gill Sans"/>
                <a:cs typeface="Gill Sans"/>
              </a:rPr>
              <a:t>Questions?</a:t>
            </a: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Twittering Machine.</a:t>
            </a:r>
            <a:r>
              <a:rPr lang="en-US" sz="1000" b="0" dirty="0">
                <a:solidFill>
                  <a:srgbClr val="000000"/>
                </a:solidFill>
              </a:rPr>
              <a:t> Paul Klee (1922) watercolor and ink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38800" y="1143000"/>
            <a:ext cx="3429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</a:rPr>
              <a:t>“In theory, there is no difference between theory and practice. But, in practice, there is.”</a:t>
            </a:r>
          </a:p>
          <a:p>
            <a:br>
              <a:rPr lang="en-US" sz="600" b="0" dirty="0">
                <a:solidFill>
                  <a:schemeClr val="bg1"/>
                </a:solidFill>
                <a:latin typeface="Gill Sans"/>
              </a:rPr>
            </a:br>
            <a:r>
              <a:rPr lang="en-US" sz="1800" b="0" dirty="0">
                <a:solidFill>
                  <a:schemeClr val="bg1"/>
                </a:solidFill>
                <a:latin typeface="Gill Sans"/>
              </a:rPr>
              <a:t>        - Jan L.A. van de </a:t>
            </a:r>
            <a:r>
              <a:rPr lang="en-US" sz="1800" b="0" dirty="0" err="1">
                <a:solidFill>
                  <a:schemeClr val="bg1"/>
                </a:solidFill>
                <a:latin typeface="Gill Sans"/>
              </a:rPr>
              <a:t>Snepscheut</a:t>
            </a:r>
            <a:endParaRPr lang="en-US" sz="1800" b="0" dirty="0">
              <a:solidFill>
                <a:schemeClr val="bg1"/>
              </a:solidFill>
              <a:latin typeface="Gill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40623"/>
            <a:ext cx="4680198" cy="50651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00400" y="5253335"/>
            <a:ext cx="22098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data science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05400" y="4953000"/>
            <a:ext cx="2286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data products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0600" y="5715000"/>
            <a:ext cx="7162800" cy="1015663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Gill Sans"/>
                <a:cs typeface="Gill Sans"/>
              </a:rPr>
              <a:t>They might have worked on…</a:t>
            </a:r>
          </a:p>
          <a:p>
            <a:r>
              <a:rPr lang="en-US" sz="2000" dirty="0">
                <a:solidFill>
                  <a:srgbClr val="FF0000"/>
                </a:solidFill>
                <a:latin typeface="Gill Sans"/>
                <a:cs typeface="Gill Sans"/>
              </a:rPr>
              <a:t>– analytics infrastructure to support data science</a:t>
            </a:r>
          </a:p>
          <a:p>
            <a:r>
              <a:rPr lang="en-US" sz="2000" dirty="0">
                <a:solidFill>
                  <a:schemeClr val="bg1"/>
                </a:solidFill>
                <a:latin typeface="Gill Sans"/>
                <a:cs typeface="Gill Sans"/>
              </a:rPr>
              <a:t>– data products to surface relevant content to users</a:t>
            </a:r>
          </a:p>
        </p:txBody>
      </p:sp>
    </p:spTree>
    <p:extLst>
      <p:ext uri="{BB962C8B-B14F-4D97-AF65-F5344CB8AC3E}">
        <p14:creationId xmlns:p14="http://schemas.microsoft.com/office/powerpoint/2010/main" val="338529125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954205"/>
          </a:xfrm>
          <a:prstGeom prst="rect">
            <a:avLst/>
          </a:prstGeom>
        </p:spPr>
      </p:pic>
      <p:sp>
        <p:nvSpPr>
          <p:cNvPr id="4" name="Rounded Rectangle 3"/>
          <p:cNvSpPr>
            <a:spLocks noChangeArrowheads="1"/>
          </p:cNvSpPr>
          <p:nvPr/>
        </p:nvSpPr>
        <p:spPr bwMode="auto">
          <a:xfrm>
            <a:off x="533400" y="3810000"/>
            <a:ext cx="2590800" cy="16002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Rounded Rectangle 4"/>
          <p:cNvSpPr>
            <a:spLocks noChangeArrowheads="1"/>
          </p:cNvSpPr>
          <p:nvPr/>
        </p:nvSpPr>
        <p:spPr bwMode="auto">
          <a:xfrm>
            <a:off x="5410200" y="36576"/>
            <a:ext cx="2362200" cy="36576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5486400" y="533400"/>
            <a:ext cx="3048000" cy="1295400"/>
          </a:xfrm>
          <a:prstGeom prst="roundRect">
            <a:avLst>
              <a:gd name="adj" fmla="val 10785"/>
            </a:avLst>
          </a:prstGeom>
          <a:noFill/>
          <a:ln w="5715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Rounded Rectangle 6"/>
          <p:cNvSpPr>
            <a:spLocks noChangeArrowheads="1"/>
          </p:cNvSpPr>
          <p:nvPr/>
        </p:nvSpPr>
        <p:spPr bwMode="auto">
          <a:xfrm>
            <a:off x="5486400" y="1905000"/>
            <a:ext cx="3048000" cy="2971800"/>
          </a:xfrm>
          <a:prstGeom prst="roundRect">
            <a:avLst>
              <a:gd name="adj" fmla="val 6411"/>
            </a:avLst>
          </a:prstGeom>
          <a:noFill/>
          <a:ln w="5715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200400" y="5029200"/>
            <a:ext cx="5943600" cy="584776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Gupta et al. WTF: The Who to Follow Service at Twitter. WWW 2013</a:t>
            </a:r>
          </a:p>
          <a:p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Lin and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Kolcz</a:t>
            </a: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. Large-Scale Machine Learning at Twitter. SIGMOD 2012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62200" y="0"/>
            <a:ext cx="2971800" cy="584776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Busch et al.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Earlybird</a:t>
            </a: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: Real-Time Search at Twitter. ICDE 2012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" y="838200"/>
            <a:ext cx="5257800" cy="584776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Mishne</a:t>
            </a: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 et al. Fast Data in the Era of Big Data: Twitter's Real-Time Related Query Suggestion Architecture. SIGMOD 2013.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4400" y="1929824"/>
            <a:ext cx="4521200" cy="584776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Leibert</a:t>
            </a: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 et al.  Automatic Management of Partitioned, Replicated Search Services.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SoCC</a:t>
            </a: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 2011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90600" y="5715000"/>
            <a:ext cx="7162800" cy="1015663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Gill Sans"/>
                <a:cs typeface="Gill Sans"/>
              </a:rPr>
              <a:t>They might have worked on…</a:t>
            </a:r>
          </a:p>
          <a:p>
            <a:r>
              <a:rPr lang="en-US" sz="2000" dirty="0">
                <a:solidFill>
                  <a:schemeClr val="bg1"/>
                </a:solidFill>
                <a:latin typeface="Gill Sans"/>
                <a:cs typeface="Gill Sans"/>
              </a:rPr>
              <a:t>– analytics infrastructure to support data science</a:t>
            </a:r>
          </a:p>
          <a:p>
            <a:r>
              <a:rPr lang="en-US" sz="2000" dirty="0">
                <a:solidFill>
                  <a:srgbClr val="FF0000"/>
                </a:solidFill>
                <a:latin typeface="Gill Sans"/>
                <a:cs typeface="Gill Sans"/>
              </a:rPr>
              <a:t>– data products to surface relevant content to users</a:t>
            </a:r>
          </a:p>
        </p:txBody>
      </p:sp>
    </p:spTree>
    <p:extLst>
      <p:ext uri="{BB962C8B-B14F-4D97-AF65-F5344CB8AC3E}">
        <p14:creationId xmlns:p14="http://schemas.microsoft.com/office/powerpoint/2010/main" val="29346388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491316758_4bb2ba9c14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035" y="0"/>
            <a:ext cx="10283635" cy="6899274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0" y="6611938"/>
            <a:ext cx="4876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https://</a:t>
            </a:r>
            <a:r>
              <a:rPr lang="en-US" sz="1000" b="0" dirty="0" err="1"/>
              <a:t>www.flickr.com</a:t>
            </a:r>
            <a:r>
              <a:rPr lang="en-US" sz="1000" b="0" dirty="0"/>
              <a:t>/photos/</a:t>
            </a:r>
            <a:r>
              <a:rPr lang="en-US" sz="1000" b="0" dirty="0" err="1"/>
              <a:t>bongtongol</a:t>
            </a:r>
            <a:r>
              <a:rPr lang="en-US" sz="1000" b="0" dirty="0"/>
              <a:t>/3491316758/</a:t>
            </a:r>
          </a:p>
        </p:txBody>
      </p:sp>
    </p:spTree>
    <p:extLst>
      <p:ext uri="{BB962C8B-B14F-4D97-AF65-F5344CB8AC3E}">
        <p14:creationId xmlns:p14="http://schemas.microsoft.com/office/powerpoint/2010/main" val="173934336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873204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  <a:latin typeface="Gill Sans"/>
                <a:cs typeface="Gill Sans"/>
              </a:rPr>
              <a:t>circa ~2010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2909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~150 people total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6719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~60 Hadoop nodes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529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~6 people use analytics stack daily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043535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  <a:latin typeface="Gill Sans"/>
                <a:cs typeface="Gill Sans"/>
              </a:rPr>
              <a:t>circa ~2012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49627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~1400 people total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87727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10s of Ks of Hadoop nodes, multiple DCs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2627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10s of PBs total Hadoop DW capacity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6437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~100 TB ingest daily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0247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dozens of teams use Hadoop daily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54057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10s of Ks of Hadoop jobs daily</a:t>
            </a:r>
          </a:p>
        </p:txBody>
      </p:sp>
    </p:spTree>
    <p:extLst>
      <p:ext uri="{BB962C8B-B14F-4D97-AF65-F5344CB8AC3E}">
        <p14:creationId xmlns:p14="http://schemas.microsoft.com/office/powerpoint/2010/main" val="7164979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53791</TotalTime>
  <Words>2096</Words>
  <Application>Microsoft Office PowerPoint</Application>
  <PresentationFormat>On-screen Show (4:3)</PresentationFormat>
  <Paragraphs>419</Paragraphs>
  <Slides>59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Andale Mono</vt:lpstr>
      <vt:lpstr>Arial</vt:lpstr>
      <vt:lpstr>Arial Black</vt:lpstr>
      <vt:lpstr>Gill Sans</vt:lpstr>
      <vt:lpstr>Wingdings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Adam Roegiest</cp:lastModifiedBy>
  <cp:revision>8903</cp:revision>
  <dcterms:created xsi:type="dcterms:W3CDTF">2012-08-31T06:36:49Z</dcterms:created>
  <dcterms:modified xsi:type="dcterms:W3CDTF">2019-02-05T01:03:34Z</dcterms:modified>
  <cp:category/>
</cp:coreProperties>
</file>